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Lst>
  <p:notesMasterIdLst>
    <p:notesMasterId r:id="rId44"/>
  </p:notesMasterIdLst>
  <p:handoutMasterIdLst>
    <p:handoutMasterId r:id="rId45"/>
  </p:handoutMasterIdLst>
  <p:sldIdLst>
    <p:sldId id="308" r:id="rId3"/>
    <p:sldId id="279" r:id="rId4"/>
    <p:sldId id="283" r:id="rId5"/>
    <p:sldId id="266" r:id="rId6"/>
    <p:sldId id="319" r:id="rId7"/>
    <p:sldId id="309" r:id="rId8"/>
    <p:sldId id="321" r:id="rId9"/>
    <p:sldId id="346" r:id="rId10"/>
    <p:sldId id="350" r:id="rId11"/>
    <p:sldId id="348" r:id="rId12"/>
    <p:sldId id="311" r:id="rId13"/>
    <p:sldId id="312" r:id="rId14"/>
    <p:sldId id="316" r:id="rId15"/>
    <p:sldId id="317" r:id="rId16"/>
    <p:sldId id="372" r:id="rId17"/>
    <p:sldId id="345" r:id="rId18"/>
    <p:sldId id="332" r:id="rId19"/>
    <p:sldId id="353" r:id="rId20"/>
    <p:sldId id="352" r:id="rId21"/>
    <p:sldId id="347" r:id="rId22"/>
    <p:sldId id="284" r:id="rId23"/>
    <p:sldId id="358" r:id="rId24"/>
    <p:sldId id="299" r:id="rId25"/>
    <p:sldId id="265" r:id="rId26"/>
    <p:sldId id="351" r:id="rId27"/>
    <p:sldId id="357" r:id="rId28"/>
    <p:sldId id="344" r:id="rId29"/>
    <p:sldId id="280" r:id="rId30"/>
    <p:sldId id="290" r:id="rId31"/>
    <p:sldId id="328" r:id="rId32"/>
    <p:sldId id="329" r:id="rId33"/>
    <p:sldId id="341" r:id="rId34"/>
    <p:sldId id="336" r:id="rId35"/>
    <p:sldId id="325" r:id="rId36"/>
    <p:sldId id="320" r:id="rId37"/>
    <p:sldId id="338" r:id="rId38"/>
    <p:sldId id="324" r:id="rId39"/>
    <p:sldId id="369" r:id="rId40"/>
    <p:sldId id="322" r:id="rId41"/>
    <p:sldId id="373" r:id="rId42"/>
    <p:sldId id="298" r:id="rId43"/>
  </p:sldIdLst>
  <p:sldSz cx="9144000" cy="6858000" type="screen4x3"/>
  <p:notesSz cx="7315200" cy="9601200"/>
  <p:custDataLst>
    <p:tags r:id="rId46"/>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920">
          <p15:clr>
            <a:srgbClr val="A4A3A4"/>
          </p15:clr>
        </p15:guide>
        <p15:guide id="2" orient="horz" pos="1776">
          <p15:clr>
            <a:srgbClr val="A4A3A4"/>
          </p15:clr>
        </p15:guide>
        <p15:guide id="3" orient="horz" pos="1728">
          <p15:clr>
            <a:srgbClr val="A4A3A4"/>
          </p15:clr>
        </p15:guide>
        <p15:guide id="4" pos="2112">
          <p15:clr>
            <a:srgbClr val="A4A3A4"/>
          </p15:clr>
        </p15:guide>
        <p15:guide id="5" pos="1056">
          <p15:clr>
            <a:srgbClr val="A4A3A4"/>
          </p15:clr>
        </p15:guide>
        <p15:guide id="6" pos="960">
          <p15:clr>
            <a:srgbClr val="A4A3A4"/>
          </p15:clr>
        </p15:guide>
        <p15:guide id="7" pos="2208">
          <p15:clr>
            <a:srgbClr val="A4A3A4"/>
          </p15:clr>
        </p15:guide>
      </p15:sldGuideLst>
    </p:ext>
    <p:ext uri="{2D200454-40CA-4A62-9FC3-DE9A4176ACB9}">
      <p15:notesGuideLst xmlns:p15="http://schemas.microsoft.com/office/powerpoint/2012/main">
        <p15:guide id="1" orient="horz" pos="3025">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55" autoAdjust="0"/>
    <p:restoredTop sz="95376"/>
  </p:normalViewPr>
  <p:slideViewPr>
    <p:cSldViewPr>
      <p:cViewPr varScale="1">
        <p:scale>
          <a:sx n="171" d="100"/>
          <a:sy n="171" d="100"/>
        </p:scale>
        <p:origin x="760" y="176"/>
      </p:cViewPr>
      <p:guideLst>
        <p:guide orient="horz" pos="1920"/>
        <p:guide orient="horz" pos="1776"/>
        <p:guide orient="horz" pos="1728"/>
        <p:guide pos="2112"/>
        <p:guide pos="1056"/>
        <p:guide pos="960"/>
        <p:guide pos="22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698" y="-42"/>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026">
            <a:extLst>
              <a:ext uri="{FF2B5EF4-FFF2-40B4-BE49-F238E27FC236}">
                <a16:creationId xmlns:a16="http://schemas.microsoft.com/office/drawing/2014/main" id="{02D62CD0-FC05-BE45-BF56-8695326FE27A}"/>
              </a:ext>
            </a:extLst>
          </p:cNvPr>
          <p:cNvSpPr>
            <a:spLocks noGrp="1" noChangeArrowheads="1"/>
          </p:cNvSpPr>
          <p:nvPr>
            <p:ph type="hdr" sz="quarter"/>
          </p:nvPr>
        </p:nvSpPr>
        <p:spPr bwMode="auto">
          <a:xfrm>
            <a:off x="0" y="0"/>
            <a:ext cx="3170238" cy="481013"/>
          </a:xfrm>
          <a:prstGeom prst="rect">
            <a:avLst/>
          </a:prstGeom>
          <a:noFill/>
          <a:ln>
            <a:noFill/>
          </a:ln>
          <a:effectLst/>
        </p:spPr>
        <p:txBody>
          <a:bodyPr vert="horz" wrap="square" lIns="96780" tIns="48390" rIns="96780" bIns="48390" numCol="1" anchor="t" anchorCtr="0" compatLnSpc="1">
            <a:prstTxWarp prst="textNoShape">
              <a:avLst/>
            </a:prstTxWarp>
          </a:bodyPr>
          <a:lstStyle>
            <a:lvl1pPr defTabSz="968375" eaLnBrk="1" hangingPunct="1">
              <a:defRPr sz="1200">
                <a:latin typeface="Times New Roman" charset="0"/>
                <a:ea typeface="ＭＳ Ｐゴシック" charset="0"/>
                <a:cs typeface="ＭＳ Ｐゴシック" charset="0"/>
              </a:defRPr>
            </a:lvl1pPr>
          </a:lstStyle>
          <a:p>
            <a:pPr>
              <a:defRPr/>
            </a:pPr>
            <a:endParaRPr lang="en-US"/>
          </a:p>
        </p:txBody>
      </p:sp>
      <p:sp>
        <p:nvSpPr>
          <p:cNvPr id="38915" name="Rectangle 1027">
            <a:extLst>
              <a:ext uri="{FF2B5EF4-FFF2-40B4-BE49-F238E27FC236}">
                <a16:creationId xmlns:a16="http://schemas.microsoft.com/office/drawing/2014/main" id="{B0588694-D2A8-3541-86A5-F0C091DE95DC}"/>
              </a:ext>
            </a:extLst>
          </p:cNvPr>
          <p:cNvSpPr>
            <a:spLocks noGrp="1" noChangeArrowheads="1"/>
          </p:cNvSpPr>
          <p:nvPr>
            <p:ph type="dt" sz="quarter" idx="1"/>
          </p:nvPr>
        </p:nvSpPr>
        <p:spPr bwMode="auto">
          <a:xfrm>
            <a:off x="4144963" y="0"/>
            <a:ext cx="3170237" cy="481013"/>
          </a:xfrm>
          <a:prstGeom prst="rect">
            <a:avLst/>
          </a:prstGeom>
          <a:noFill/>
          <a:ln>
            <a:noFill/>
          </a:ln>
          <a:effectLst/>
        </p:spPr>
        <p:txBody>
          <a:bodyPr vert="horz" wrap="square" lIns="96780" tIns="48390" rIns="96780" bIns="48390" numCol="1" anchor="t" anchorCtr="0" compatLnSpc="1">
            <a:prstTxWarp prst="textNoShape">
              <a:avLst/>
            </a:prstTxWarp>
          </a:bodyPr>
          <a:lstStyle>
            <a:lvl1pPr algn="r" defTabSz="968375" eaLnBrk="1" hangingPunct="1">
              <a:defRPr sz="1200">
                <a:latin typeface="Times New Roman" charset="0"/>
                <a:ea typeface="ＭＳ Ｐゴシック" charset="0"/>
                <a:cs typeface="ＭＳ Ｐゴシック" charset="0"/>
              </a:defRPr>
            </a:lvl1pPr>
          </a:lstStyle>
          <a:p>
            <a:pPr>
              <a:defRPr/>
            </a:pPr>
            <a:endParaRPr lang="en-US"/>
          </a:p>
        </p:txBody>
      </p:sp>
      <p:sp>
        <p:nvSpPr>
          <p:cNvPr id="38916" name="Rectangle 1028">
            <a:extLst>
              <a:ext uri="{FF2B5EF4-FFF2-40B4-BE49-F238E27FC236}">
                <a16:creationId xmlns:a16="http://schemas.microsoft.com/office/drawing/2014/main" id="{B1FC213A-15E2-DA4D-8319-A03385664383}"/>
              </a:ext>
            </a:extLst>
          </p:cNvPr>
          <p:cNvSpPr>
            <a:spLocks noGrp="1" noChangeArrowheads="1"/>
          </p:cNvSpPr>
          <p:nvPr>
            <p:ph type="ftr" sz="quarter" idx="2"/>
          </p:nvPr>
        </p:nvSpPr>
        <p:spPr bwMode="auto">
          <a:xfrm>
            <a:off x="0" y="9120188"/>
            <a:ext cx="3170238" cy="481012"/>
          </a:xfrm>
          <a:prstGeom prst="rect">
            <a:avLst/>
          </a:prstGeom>
          <a:noFill/>
          <a:ln>
            <a:noFill/>
          </a:ln>
          <a:effectLst/>
        </p:spPr>
        <p:txBody>
          <a:bodyPr vert="horz" wrap="square" lIns="96780" tIns="48390" rIns="96780" bIns="48390" numCol="1" anchor="b" anchorCtr="0" compatLnSpc="1">
            <a:prstTxWarp prst="textNoShape">
              <a:avLst/>
            </a:prstTxWarp>
          </a:bodyPr>
          <a:lstStyle>
            <a:lvl1pPr defTabSz="968375" eaLnBrk="1" hangingPunct="1">
              <a:defRPr sz="1200">
                <a:latin typeface="Times New Roman" charset="0"/>
                <a:ea typeface="ＭＳ Ｐゴシック" charset="0"/>
                <a:cs typeface="ＭＳ Ｐゴシック" charset="0"/>
              </a:defRPr>
            </a:lvl1pPr>
          </a:lstStyle>
          <a:p>
            <a:pPr>
              <a:defRPr/>
            </a:pPr>
            <a:r>
              <a:rPr lang="en-US"/>
              <a:t>J&amp;M Products, Inc.</a:t>
            </a:r>
          </a:p>
        </p:txBody>
      </p:sp>
      <p:sp>
        <p:nvSpPr>
          <p:cNvPr id="38917" name="Rectangle 1029">
            <a:extLst>
              <a:ext uri="{FF2B5EF4-FFF2-40B4-BE49-F238E27FC236}">
                <a16:creationId xmlns:a16="http://schemas.microsoft.com/office/drawing/2014/main" id="{463636E0-B507-6C4C-A6AA-79A85CE6655D}"/>
              </a:ext>
            </a:extLst>
          </p:cNvPr>
          <p:cNvSpPr>
            <a:spLocks noGrp="1" noChangeArrowheads="1"/>
          </p:cNvSpPr>
          <p:nvPr>
            <p:ph type="sldNum" sz="quarter" idx="3"/>
          </p:nvPr>
        </p:nvSpPr>
        <p:spPr bwMode="auto">
          <a:xfrm>
            <a:off x="4144963" y="9120188"/>
            <a:ext cx="3170237" cy="481012"/>
          </a:xfrm>
          <a:prstGeom prst="rect">
            <a:avLst/>
          </a:prstGeom>
          <a:noFill/>
          <a:ln>
            <a:noFill/>
          </a:ln>
          <a:effectLst/>
        </p:spPr>
        <p:txBody>
          <a:bodyPr vert="horz" wrap="square" lIns="96780" tIns="48390" rIns="96780" bIns="48390" numCol="1" anchor="b" anchorCtr="0" compatLnSpc="1">
            <a:prstTxWarp prst="textNoShape">
              <a:avLst/>
            </a:prstTxWarp>
          </a:bodyPr>
          <a:lstStyle>
            <a:lvl1pPr algn="r" defTabSz="968375" eaLnBrk="1" hangingPunct="1">
              <a:defRPr sz="1200">
                <a:latin typeface="Times New Roman" panose="02020603050405020304" pitchFamily="18" charset="0"/>
              </a:defRPr>
            </a:lvl1pPr>
          </a:lstStyle>
          <a:p>
            <a:pPr>
              <a:defRPr/>
            </a:pPr>
            <a:fld id="{3DD30C99-620B-E347-BAF0-A39682F963B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61DF78-C480-564A-B3C7-AFB6AA903668}"/>
              </a:ext>
            </a:extLst>
          </p:cNvPr>
          <p:cNvSpPr>
            <a:spLocks noGrp="1" noChangeArrowheads="1"/>
          </p:cNvSpPr>
          <p:nvPr>
            <p:ph type="hdr" sz="quarter"/>
          </p:nvPr>
        </p:nvSpPr>
        <p:spPr bwMode="auto">
          <a:xfrm>
            <a:off x="0" y="0"/>
            <a:ext cx="3170238" cy="481013"/>
          </a:xfrm>
          <a:prstGeom prst="rect">
            <a:avLst/>
          </a:prstGeom>
          <a:noFill/>
          <a:ln>
            <a:noFill/>
          </a:ln>
          <a:effectLst/>
        </p:spPr>
        <p:txBody>
          <a:bodyPr vert="horz" wrap="square" lIns="96780" tIns="48390" rIns="96780" bIns="48390" numCol="1" anchor="ctr" anchorCtr="0" compatLnSpc="1">
            <a:prstTxWarp prst="textNoShape">
              <a:avLst/>
            </a:prstTxWarp>
          </a:bodyPr>
          <a:lstStyle>
            <a:lvl1pPr defTabSz="968375" eaLnBrk="0" hangingPunct="0">
              <a:defRPr sz="1200">
                <a:latin typeface="Times New Roman" charset="0"/>
                <a:ea typeface="ＭＳ Ｐゴシック" charset="0"/>
                <a:cs typeface="ＭＳ Ｐゴシック" charset="0"/>
              </a:defRPr>
            </a:lvl1pPr>
          </a:lstStyle>
          <a:p>
            <a:pPr>
              <a:defRPr/>
            </a:pPr>
            <a:endParaRPr lang="en-US"/>
          </a:p>
        </p:txBody>
      </p:sp>
      <p:sp>
        <p:nvSpPr>
          <p:cNvPr id="1027" name="Rectangle 3">
            <a:extLst>
              <a:ext uri="{FF2B5EF4-FFF2-40B4-BE49-F238E27FC236}">
                <a16:creationId xmlns:a16="http://schemas.microsoft.com/office/drawing/2014/main" id="{AE142482-5AB3-5847-AD5B-9D1CD541BFAF}"/>
              </a:ext>
            </a:extLst>
          </p:cNvPr>
          <p:cNvSpPr>
            <a:spLocks noGrp="1" noChangeArrowheads="1"/>
          </p:cNvSpPr>
          <p:nvPr>
            <p:ph type="dt" idx="1"/>
          </p:nvPr>
        </p:nvSpPr>
        <p:spPr bwMode="auto">
          <a:xfrm>
            <a:off x="4144963" y="0"/>
            <a:ext cx="3170237" cy="481013"/>
          </a:xfrm>
          <a:prstGeom prst="rect">
            <a:avLst/>
          </a:prstGeom>
          <a:noFill/>
          <a:ln>
            <a:noFill/>
          </a:ln>
          <a:effectLst/>
        </p:spPr>
        <p:txBody>
          <a:bodyPr vert="horz" wrap="none" lIns="96780" tIns="48390" rIns="96780" bIns="48390" numCol="1" anchor="ctr" anchorCtr="0" compatLnSpc="1">
            <a:prstTxWarp prst="textNoShape">
              <a:avLst/>
            </a:prstTxWarp>
          </a:bodyPr>
          <a:lstStyle>
            <a:lvl1pPr algn="r" defTabSz="968375" eaLnBrk="0" hangingPunct="0">
              <a:defRPr sz="1200">
                <a:latin typeface="Times New Roman" charset="0"/>
                <a:ea typeface="ＭＳ Ｐゴシック" charset="0"/>
                <a:cs typeface="ＭＳ Ｐゴシック" charset="0"/>
              </a:defRPr>
            </a:lvl1pPr>
          </a:lstStyle>
          <a:p>
            <a:pPr>
              <a:defRPr/>
            </a:pPr>
            <a:endParaRPr lang="en-US"/>
          </a:p>
        </p:txBody>
      </p:sp>
      <p:sp>
        <p:nvSpPr>
          <p:cNvPr id="27652" name="Rectangle 4">
            <a:extLst>
              <a:ext uri="{FF2B5EF4-FFF2-40B4-BE49-F238E27FC236}">
                <a16:creationId xmlns:a16="http://schemas.microsoft.com/office/drawing/2014/main" id="{A6203C42-C47D-604D-A56E-FEF0768D6AED}"/>
              </a:ext>
            </a:extLst>
          </p:cNvPr>
          <p:cNvSpPr>
            <a:spLocks noGrp="1" noRot="1" noChangeAspect="1" noChangeArrowheads="1" noTextEdit="1"/>
          </p:cNvSpPr>
          <p:nvPr>
            <p:ph type="sldImg" idx="2"/>
          </p:nvPr>
        </p:nvSpPr>
        <p:spPr bwMode="auto">
          <a:xfrm>
            <a:off x="1263650" y="720725"/>
            <a:ext cx="4799013" cy="3598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9" name="Rectangle 5">
            <a:extLst>
              <a:ext uri="{FF2B5EF4-FFF2-40B4-BE49-F238E27FC236}">
                <a16:creationId xmlns:a16="http://schemas.microsoft.com/office/drawing/2014/main" id="{21CDB087-DC8F-5F46-AB2F-1EB547EEA54F}"/>
              </a:ext>
            </a:extLst>
          </p:cNvPr>
          <p:cNvSpPr>
            <a:spLocks noGrp="1" noChangeArrowheads="1"/>
          </p:cNvSpPr>
          <p:nvPr>
            <p:ph type="body" sz="quarter" idx="3"/>
          </p:nvPr>
        </p:nvSpPr>
        <p:spPr bwMode="auto">
          <a:xfrm>
            <a:off x="976313" y="4560888"/>
            <a:ext cx="5362575" cy="4319587"/>
          </a:xfrm>
          <a:prstGeom prst="rect">
            <a:avLst/>
          </a:prstGeom>
          <a:noFill/>
          <a:ln>
            <a:noFill/>
          </a:ln>
          <a:effectLst/>
        </p:spPr>
        <p:txBody>
          <a:bodyPr vert="horz" wrap="none" lIns="96780" tIns="48390" rIns="96780" bIns="4839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30" name="Rectangle 6">
            <a:extLst>
              <a:ext uri="{FF2B5EF4-FFF2-40B4-BE49-F238E27FC236}">
                <a16:creationId xmlns:a16="http://schemas.microsoft.com/office/drawing/2014/main" id="{1D77EC7D-528D-E741-B764-5E407EEC609A}"/>
              </a:ext>
            </a:extLst>
          </p:cNvPr>
          <p:cNvSpPr>
            <a:spLocks noGrp="1" noChangeArrowheads="1"/>
          </p:cNvSpPr>
          <p:nvPr>
            <p:ph type="ftr" sz="quarter" idx="4"/>
          </p:nvPr>
        </p:nvSpPr>
        <p:spPr bwMode="auto">
          <a:xfrm>
            <a:off x="0" y="9120188"/>
            <a:ext cx="3170238" cy="481012"/>
          </a:xfrm>
          <a:prstGeom prst="rect">
            <a:avLst/>
          </a:prstGeom>
          <a:noFill/>
          <a:ln>
            <a:noFill/>
          </a:ln>
          <a:effectLst/>
        </p:spPr>
        <p:txBody>
          <a:bodyPr vert="horz" wrap="square" lIns="96780" tIns="48390" rIns="96780" bIns="48390" numCol="1" anchor="b" anchorCtr="0" compatLnSpc="1">
            <a:prstTxWarp prst="textNoShape">
              <a:avLst/>
            </a:prstTxWarp>
          </a:bodyPr>
          <a:lstStyle>
            <a:lvl1pPr defTabSz="968375" eaLnBrk="0" hangingPunct="0">
              <a:defRPr sz="1200">
                <a:latin typeface="Times New Roman" charset="0"/>
                <a:ea typeface="ＭＳ Ｐゴシック" charset="0"/>
                <a:cs typeface="ＭＳ Ｐゴシック" charset="0"/>
              </a:defRPr>
            </a:lvl1pPr>
          </a:lstStyle>
          <a:p>
            <a:pPr>
              <a:defRPr/>
            </a:pPr>
            <a:endParaRPr lang="en-US"/>
          </a:p>
        </p:txBody>
      </p:sp>
      <p:sp>
        <p:nvSpPr>
          <p:cNvPr id="1031" name="Rectangle 7">
            <a:extLst>
              <a:ext uri="{FF2B5EF4-FFF2-40B4-BE49-F238E27FC236}">
                <a16:creationId xmlns:a16="http://schemas.microsoft.com/office/drawing/2014/main" id="{6815452F-5361-D747-B3B8-64A771F1AEF1}"/>
              </a:ext>
            </a:extLst>
          </p:cNvPr>
          <p:cNvSpPr>
            <a:spLocks noGrp="1" noChangeArrowheads="1"/>
          </p:cNvSpPr>
          <p:nvPr>
            <p:ph type="sldNum" sz="quarter" idx="5"/>
          </p:nvPr>
        </p:nvSpPr>
        <p:spPr bwMode="auto">
          <a:xfrm>
            <a:off x="4144963" y="9120188"/>
            <a:ext cx="3170237" cy="481012"/>
          </a:xfrm>
          <a:prstGeom prst="rect">
            <a:avLst/>
          </a:prstGeom>
          <a:noFill/>
          <a:ln>
            <a:noFill/>
          </a:ln>
          <a:effectLst/>
        </p:spPr>
        <p:txBody>
          <a:bodyPr vert="horz" wrap="none" lIns="96780" tIns="48390" rIns="96780" bIns="48390" numCol="1" anchor="b" anchorCtr="0" compatLnSpc="1">
            <a:prstTxWarp prst="textNoShape">
              <a:avLst/>
            </a:prstTxWarp>
          </a:bodyPr>
          <a:lstStyle>
            <a:lvl1pPr algn="r" defTabSz="968375" eaLnBrk="0" hangingPunct="0">
              <a:defRPr sz="1200">
                <a:latin typeface="Times New Roman" panose="02020603050405020304" pitchFamily="18" charset="0"/>
              </a:defRPr>
            </a:lvl1pPr>
          </a:lstStyle>
          <a:p>
            <a:pPr>
              <a:defRPr/>
            </a:pPr>
            <a:fld id="{84BE0B99-C11F-5E4B-B178-C168C8F39F2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92F4AC79-E36B-9841-8CBB-EB2B5332B0E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BF8CE5-627B-D847-9DE6-FADAC2AF9CB5}" type="slidenum">
              <a:rPr kumimoji="0" lang="en-US" altLang="en-US" smtClean="0">
                <a:latin typeface="Times New Roman" panose="02020603050405020304" pitchFamily="18" charset="0"/>
                <a:cs typeface="Arial" panose="020B0604020202020204" pitchFamily="34" charset="0"/>
              </a:rPr>
              <a:pPr>
                <a:spcBef>
                  <a:spcPct val="0"/>
                </a:spcBef>
              </a:pPr>
              <a:t>2</a:t>
            </a:fld>
            <a:endParaRPr kumimoji="0" lang="en-US" altLang="en-US">
              <a:latin typeface="Times New Roman" panose="02020603050405020304" pitchFamily="18" charset="0"/>
              <a:cs typeface="Arial" panose="020B0604020202020204" pitchFamily="34" charset="0"/>
            </a:endParaRPr>
          </a:p>
        </p:txBody>
      </p:sp>
      <p:sp>
        <p:nvSpPr>
          <p:cNvPr id="31746" name="Rectangle 2">
            <a:extLst>
              <a:ext uri="{FF2B5EF4-FFF2-40B4-BE49-F238E27FC236}">
                <a16:creationId xmlns:a16="http://schemas.microsoft.com/office/drawing/2014/main" id="{088EDC1E-CBCC-804A-91F2-6E06CE687CBF}"/>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F1C350BE-568D-7D48-8030-9B2D0371C23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085A5C71-5698-484A-ACCF-52040539EBCF}"/>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F8E2728-84CC-1541-A9EC-0601A951AF7D}" type="slidenum">
              <a:rPr kumimoji="0" lang="en-US" altLang="en-US">
                <a:latin typeface="Times New Roman" panose="02020603050405020304" pitchFamily="18" charset="0"/>
                <a:cs typeface="Arial" panose="020B0604020202020204" pitchFamily="34" charset="0"/>
              </a:rPr>
              <a:pPr algn="r">
                <a:spcBef>
                  <a:spcPct val="0"/>
                </a:spcBef>
              </a:pPr>
              <a:t>16</a:t>
            </a:fld>
            <a:endParaRPr kumimoji="0" lang="en-US" altLang="en-US">
              <a:latin typeface="Times New Roman" panose="02020603050405020304" pitchFamily="18" charset="0"/>
              <a:cs typeface="Arial" panose="020B0604020202020204" pitchFamily="34" charset="0"/>
            </a:endParaRPr>
          </a:p>
        </p:txBody>
      </p:sp>
      <p:sp>
        <p:nvSpPr>
          <p:cNvPr id="55298" name="Rectangle 2">
            <a:extLst>
              <a:ext uri="{FF2B5EF4-FFF2-40B4-BE49-F238E27FC236}">
                <a16:creationId xmlns:a16="http://schemas.microsoft.com/office/drawing/2014/main" id="{9D6266B9-0B5F-4245-BA92-147224749DAE}"/>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4D5F102C-7EB0-684D-9FA9-E4AE8EE5BDFA}"/>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8742C42B-391A-A145-87A8-CCE1DFE7545B}"/>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15FA5D7-B814-AD42-98F2-E4D298E5DDCA}" type="slidenum">
              <a:rPr kumimoji="0" lang="en-US" altLang="en-US">
                <a:latin typeface="Times New Roman" panose="02020603050405020304" pitchFamily="18" charset="0"/>
                <a:cs typeface="Arial" panose="020B0604020202020204" pitchFamily="34" charset="0"/>
              </a:rPr>
              <a:pPr algn="r">
                <a:spcBef>
                  <a:spcPct val="0"/>
                </a:spcBef>
              </a:pPr>
              <a:t>17</a:t>
            </a:fld>
            <a:endParaRPr kumimoji="0" lang="en-US" altLang="en-US">
              <a:latin typeface="Times New Roman" panose="02020603050405020304" pitchFamily="18" charset="0"/>
              <a:cs typeface="Arial" panose="020B0604020202020204" pitchFamily="34" charset="0"/>
            </a:endParaRPr>
          </a:p>
        </p:txBody>
      </p:sp>
      <p:sp>
        <p:nvSpPr>
          <p:cNvPr id="57346" name="Rectangle 2">
            <a:extLst>
              <a:ext uri="{FF2B5EF4-FFF2-40B4-BE49-F238E27FC236}">
                <a16:creationId xmlns:a16="http://schemas.microsoft.com/office/drawing/2014/main" id="{E642EA47-BDCB-0B4B-959C-3EE44E2E383B}"/>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7EC9016A-3638-F548-855A-42165273AE68}"/>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6287E65-8D0C-DC44-B4A1-FE63938A97D0}"/>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9DA8C25C-54BA-1E41-9CF6-C4E95963908A}" type="slidenum">
              <a:rPr kumimoji="0" lang="en-US" altLang="en-US">
                <a:latin typeface="Times New Roman" panose="02020603050405020304" pitchFamily="18" charset="0"/>
                <a:cs typeface="Arial" panose="020B0604020202020204" pitchFamily="34" charset="0"/>
              </a:rPr>
              <a:pPr algn="r">
                <a:spcBef>
                  <a:spcPct val="0"/>
                </a:spcBef>
              </a:pPr>
              <a:t>18</a:t>
            </a:fld>
            <a:endParaRPr kumimoji="0" lang="en-US" altLang="en-US">
              <a:latin typeface="Times New Roman" panose="02020603050405020304" pitchFamily="18" charset="0"/>
              <a:cs typeface="Arial" panose="020B0604020202020204" pitchFamily="34" charset="0"/>
            </a:endParaRPr>
          </a:p>
        </p:txBody>
      </p:sp>
      <p:sp>
        <p:nvSpPr>
          <p:cNvPr id="59394" name="Rectangle 2">
            <a:extLst>
              <a:ext uri="{FF2B5EF4-FFF2-40B4-BE49-F238E27FC236}">
                <a16:creationId xmlns:a16="http://schemas.microsoft.com/office/drawing/2014/main" id="{FA36E060-56BE-DE4E-BBC7-8825C57B815A}"/>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0DAAA8E0-8EF2-0E43-BB16-D7F4D353FFD3}"/>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EE279CE-3008-9844-8947-FA07247D088B}"/>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682CCC7B-C72F-AD4D-95BF-5A032CDA3BA7}" type="slidenum">
              <a:rPr kumimoji="0" lang="en-US" altLang="en-US">
                <a:latin typeface="Times New Roman" panose="02020603050405020304" pitchFamily="18" charset="0"/>
                <a:cs typeface="Arial" panose="020B0604020202020204" pitchFamily="34" charset="0"/>
              </a:rPr>
              <a:pPr algn="r">
                <a:spcBef>
                  <a:spcPct val="0"/>
                </a:spcBef>
              </a:pPr>
              <a:t>19</a:t>
            </a:fld>
            <a:endParaRPr kumimoji="0" lang="en-US" altLang="en-US">
              <a:latin typeface="Times New Roman" panose="02020603050405020304" pitchFamily="18" charset="0"/>
              <a:cs typeface="Arial" panose="020B0604020202020204" pitchFamily="34" charset="0"/>
            </a:endParaRPr>
          </a:p>
        </p:txBody>
      </p:sp>
      <p:sp>
        <p:nvSpPr>
          <p:cNvPr id="61442" name="Rectangle 2">
            <a:extLst>
              <a:ext uri="{FF2B5EF4-FFF2-40B4-BE49-F238E27FC236}">
                <a16:creationId xmlns:a16="http://schemas.microsoft.com/office/drawing/2014/main" id="{6F8C9D33-CE27-1141-A33D-96388F9DA54E}"/>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D27733BB-814F-7D46-A8CC-82F987738733}"/>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4D8350B7-BA93-6941-9664-5404268493A8}"/>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5AA1B3C7-FED1-464F-B688-69D92A00C5E8}" type="slidenum">
              <a:rPr kumimoji="0" lang="en-US" altLang="en-US">
                <a:latin typeface="Times New Roman" panose="02020603050405020304" pitchFamily="18" charset="0"/>
                <a:cs typeface="Arial" panose="020B0604020202020204" pitchFamily="34" charset="0"/>
              </a:rPr>
              <a:pPr algn="r">
                <a:spcBef>
                  <a:spcPct val="0"/>
                </a:spcBef>
              </a:pPr>
              <a:t>20</a:t>
            </a:fld>
            <a:endParaRPr kumimoji="0" lang="en-US" altLang="en-US">
              <a:latin typeface="Times New Roman" panose="02020603050405020304" pitchFamily="18" charset="0"/>
              <a:cs typeface="Arial" panose="020B0604020202020204" pitchFamily="34" charset="0"/>
            </a:endParaRPr>
          </a:p>
        </p:txBody>
      </p:sp>
      <p:sp>
        <p:nvSpPr>
          <p:cNvPr id="63490" name="Rectangle 2">
            <a:extLst>
              <a:ext uri="{FF2B5EF4-FFF2-40B4-BE49-F238E27FC236}">
                <a16:creationId xmlns:a16="http://schemas.microsoft.com/office/drawing/2014/main" id="{DEFF9501-6EB5-0845-8C41-75920F50530C}"/>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D7D7E94-3A91-E24A-A7D1-209E402B41E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12CEBED-56DA-EB4F-B252-DF87972C96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30EDB1-B34B-204D-B0BA-AEAC2DA2FA0F}" type="slidenum">
              <a:rPr kumimoji="0" lang="en-US" altLang="en-US" smtClean="0">
                <a:latin typeface="Times New Roman" panose="02020603050405020304" pitchFamily="18" charset="0"/>
                <a:cs typeface="Arial" panose="020B0604020202020204" pitchFamily="34" charset="0"/>
              </a:rPr>
              <a:pPr>
                <a:spcBef>
                  <a:spcPct val="0"/>
                </a:spcBef>
              </a:pPr>
              <a:t>21</a:t>
            </a:fld>
            <a:endParaRPr kumimoji="0" lang="en-US" altLang="en-US">
              <a:latin typeface="Times New Roman" panose="02020603050405020304" pitchFamily="18" charset="0"/>
              <a:cs typeface="Arial" panose="020B0604020202020204" pitchFamily="34" charset="0"/>
            </a:endParaRPr>
          </a:p>
        </p:txBody>
      </p:sp>
      <p:sp>
        <p:nvSpPr>
          <p:cNvPr id="65538" name="Rectangle 2">
            <a:extLst>
              <a:ext uri="{FF2B5EF4-FFF2-40B4-BE49-F238E27FC236}">
                <a16:creationId xmlns:a16="http://schemas.microsoft.com/office/drawing/2014/main" id="{2D373CAB-6F25-4C43-97AB-1B4A6D35BDE3}"/>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9D6DD973-F301-F141-8A7F-D63D9BE7336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63429C1C-0023-1F41-A759-A54A73E0048B}"/>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8DC1725-AE98-8246-88CF-A8F2B1C86DB1}" type="slidenum">
              <a:rPr kumimoji="0" lang="en-US" altLang="en-US">
                <a:latin typeface="Times New Roman" panose="02020603050405020304" pitchFamily="18" charset="0"/>
                <a:cs typeface="Arial" panose="020B0604020202020204" pitchFamily="34" charset="0"/>
              </a:rPr>
              <a:pPr algn="r">
                <a:spcBef>
                  <a:spcPct val="0"/>
                </a:spcBef>
              </a:pPr>
              <a:t>22</a:t>
            </a:fld>
            <a:endParaRPr kumimoji="0" lang="en-US" altLang="en-US">
              <a:latin typeface="Times New Roman" panose="02020603050405020304" pitchFamily="18" charset="0"/>
              <a:cs typeface="Arial" panose="020B0604020202020204" pitchFamily="34" charset="0"/>
            </a:endParaRPr>
          </a:p>
        </p:txBody>
      </p:sp>
      <p:sp>
        <p:nvSpPr>
          <p:cNvPr id="67586" name="Rectangle 2">
            <a:extLst>
              <a:ext uri="{FF2B5EF4-FFF2-40B4-BE49-F238E27FC236}">
                <a16:creationId xmlns:a16="http://schemas.microsoft.com/office/drawing/2014/main" id="{6A129D03-4656-F246-AACC-2726E9A2AAD7}"/>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C2F5BE5F-DC65-4147-A2F7-D2844BFE1622}"/>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41B548D7-9350-054C-9EC3-B1F9A1E98E5E}"/>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7D90E5D-12E3-9F44-A3EB-976DD9FAFF21}" type="slidenum">
              <a:rPr kumimoji="0" lang="en-US" altLang="en-US">
                <a:latin typeface="Times New Roman" panose="02020603050405020304" pitchFamily="18" charset="0"/>
                <a:cs typeface="Arial" panose="020B0604020202020204" pitchFamily="34" charset="0"/>
              </a:rPr>
              <a:pPr algn="r">
                <a:spcBef>
                  <a:spcPct val="0"/>
                </a:spcBef>
              </a:pPr>
              <a:t>25</a:t>
            </a:fld>
            <a:endParaRPr kumimoji="0" lang="en-US" altLang="en-US">
              <a:latin typeface="Times New Roman" panose="02020603050405020304" pitchFamily="18" charset="0"/>
              <a:cs typeface="Arial" panose="020B0604020202020204" pitchFamily="34" charset="0"/>
            </a:endParaRPr>
          </a:p>
        </p:txBody>
      </p:sp>
      <p:sp>
        <p:nvSpPr>
          <p:cNvPr id="71682" name="Rectangle 2">
            <a:extLst>
              <a:ext uri="{FF2B5EF4-FFF2-40B4-BE49-F238E27FC236}">
                <a16:creationId xmlns:a16="http://schemas.microsoft.com/office/drawing/2014/main" id="{5E9A4999-62D4-4544-884C-C8F0676DC647}"/>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47BFE20-33BF-7744-BF52-18A5DAA576B9}"/>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7CBCF37A-42E6-3340-8CDF-9C2E2485B148}"/>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063599B-A5F8-EE43-9932-836214E777FE}" type="slidenum">
              <a:rPr kumimoji="0" lang="en-US" altLang="en-US">
                <a:latin typeface="Times New Roman" panose="02020603050405020304" pitchFamily="18" charset="0"/>
                <a:cs typeface="Arial" panose="020B0604020202020204" pitchFamily="34" charset="0"/>
              </a:rPr>
              <a:pPr algn="r">
                <a:spcBef>
                  <a:spcPct val="0"/>
                </a:spcBef>
              </a:pPr>
              <a:t>26</a:t>
            </a:fld>
            <a:endParaRPr kumimoji="0" lang="en-US" altLang="en-US">
              <a:latin typeface="Times New Roman" panose="02020603050405020304" pitchFamily="18" charset="0"/>
              <a:cs typeface="Arial" panose="020B0604020202020204" pitchFamily="34" charset="0"/>
            </a:endParaRPr>
          </a:p>
        </p:txBody>
      </p:sp>
      <p:sp>
        <p:nvSpPr>
          <p:cNvPr id="73730" name="Rectangle 2">
            <a:extLst>
              <a:ext uri="{FF2B5EF4-FFF2-40B4-BE49-F238E27FC236}">
                <a16:creationId xmlns:a16="http://schemas.microsoft.com/office/drawing/2014/main" id="{0F606B78-5D27-EB4B-8955-25FC995305A2}"/>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6EFBE3B0-B17A-CA4A-A947-53791742967A}"/>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F2AD5B70-0174-2040-BB3F-4C08FE692E73}"/>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3AA018B5-0E69-9646-A202-7AC793F5E82D}" type="slidenum">
              <a:rPr kumimoji="0" lang="en-US" altLang="en-US">
                <a:latin typeface="Times New Roman" panose="02020603050405020304" pitchFamily="18" charset="0"/>
                <a:cs typeface="Arial" panose="020B0604020202020204" pitchFamily="34" charset="0"/>
              </a:rPr>
              <a:pPr algn="r">
                <a:spcBef>
                  <a:spcPct val="0"/>
                </a:spcBef>
              </a:pPr>
              <a:t>27</a:t>
            </a:fld>
            <a:endParaRPr kumimoji="0" lang="en-US" altLang="en-US">
              <a:latin typeface="Times New Roman" panose="02020603050405020304" pitchFamily="18" charset="0"/>
              <a:cs typeface="Arial" panose="020B0604020202020204" pitchFamily="34" charset="0"/>
            </a:endParaRPr>
          </a:p>
        </p:txBody>
      </p:sp>
      <p:sp>
        <p:nvSpPr>
          <p:cNvPr id="75778" name="Rectangle 2">
            <a:extLst>
              <a:ext uri="{FF2B5EF4-FFF2-40B4-BE49-F238E27FC236}">
                <a16:creationId xmlns:a16="http://schemas.microsoft.com/office/drawing/2014/main" id="{59CB1556-CF63-A949-815C-4997B9360E75}"/>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082029E0-A4AE-1349-BC96-6BF44519341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0BDFA645-1512-B64F-AA43-8D576FF4F61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928F419-F08C-2746-B4A8-1FFDEFBC6D8F}" type="slidenum">
              <a:rPr kumimoji="0" lang="en-US" altLang="en-US" smtClean="0">
                <a:latin typeface="Times New Roman" panose="02020603050405020304" pitchFamily="18" charset="0"/>
                <a:cs typeface="Arial" panose="020B0604020202020204" pitchFamily="34" charset="0"/>
              </a:rPr>
              <a:pPr>
                <a:spcBef>
                  <a:spcPct val="0"/>
                </a:spcBef>
              </a:pPr>
              <a:t>3</a:t>
            </a:fld>
            <a:endParaRPr kumimoji="0" lang="en-US" altLang="en-US">
              <a:latin typeface="Times New Roman" panose="02020603050405020304" pitchFamily="18" charset="0"/>
              <a:cs typeface="Arial" panose="020B0604020202020204" pitchFamily="34" charset="0"/>
            </a:endParaRPr>
          </a:p>
        </p:txBody>
      </p:sp>
      <p:sp>
        <p:nvSpPr>
          <p:cNvPr id="33794" name="Rectangle 2">
            <a:extLst>
              <a:ext uri="{FF2B5EF4-FFF2-40B4-BE49-F238E27FC236}">
                <a16:creationId xmlns:a16="http://schemas.microsoft.com/office/drawing/2014/main" id="{9A0ED5E9-5CEE-0840-9FA5-B66F5BBF153C}"/>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6AEE4D10-A684-764C-A800-1841397BF4F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617E6401-7CE4-D642-8EE7-521E4BEA9E0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C7DA8B7-C9F1-8D48-953E-DB70A15A0AC8}" type="slidenum">
              <a:rPr kumimoji="0" lang="en-US" altLang="en-US" smtClean="0">
                <a:latin typeface="Times New Roman" panose="02020603050405020304" pitchFamily="18" charset="0"/>
                <a:cs typeface="Arial" panose="020B0604020202020204" pitchFamily="34" charset="0"/>
              </a:rPr>
              <a:pPr>
                <a:spcBef>
                  <a:spcPct val="0"/>
                </a:spcBef>
              </a:pPr>
              <a:t>28</a:t>
            </a:fld>
            <a:endParaRPr kumimoji="0" lang="en-US" altLang="en-US">
              <a:latin typeface="Times New Roman" panose="02020603050405020304" pitchFamily="18" charset="0"/>
              <a:cs typeface="Arial" panose="020B0604020202020204" pitchFamily="34" charset="0"/>
            </a:endParaRPr>
          </a:p>
        </p:txBody>
      </p:sp>
      <p:sp>
        <p:nvSpPr>
          <p:cNvPr id="77826" name="Rectangle 2">
            <a:extLst>
              <a:ext uri="{FF2B5EF4-FFF2-40B4-BE49-F238E27FC236}">
                <a16:creationId xmlns:a16="http://schemas.microsoft.com/office/drawing/2014/main" id="{79063167-50E6-9C42-9FD3-33D9543E2002}"/>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A1A82E2B-6AC6-3840-8323-2C7713F351B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F9F31DAC-14B1-C048-B6BC-B50833C13D9E}"/>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10FC7C15-7211-924F-9398-83662A881203}" type="slidenum">
              <a:rPr kumimoji="0" lang="en-US" altLang="en-US">
                <a:latin typeface="Times New Roman" panose="02020603050405020304" pitchFamily="18" charset="0"/>
                <a:cs typeface="Arial" panose="020B0604020202020204" pitchFamily="34" charset="0"/>
              </a:rPr>
              <a:pPr algn="r">
                <a:spcBef>
                  <a:spcPct val="0"/>
                </a:spcBef>
              </a:pPr>
              <a:t>30</a:t>
            </a:fld>
            <a:endParaRPr kumimoji="0" lang="en-US" altLang="en-US">
              <a:latin typeface="Times New Roman" panose="02020603050405020304" pitchFamily="18" charset="0"/>
              <a:cs typeface="Arial" panose="020B0604020202020204" pitchFamily="34" charset="0"/>
            </a:endParaRPr>
          </a:p>
        </p:txBody>
      </p:sp>
      <p:sp>
        <p:nvSpPr>
          <p:cNvPr id="87042" name="Rectangle 2">
            <a:extLst>
              <a:ext uri="{FF2B5EF4-FFF2-40B4-BE49-F238E27FC236}">
                <a16:creationId xmlns:a16="http://schemas.microsoft.com/office/drawing/2014/main" id="{633442DB-1F10-C247-95E6-D3731E549437}"/>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B622D703-6DA1-C44A-B6D0-3A438A115AD3}"/>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4B537512-9A82-6C47-A6C9-BA5AB4300A24}"/>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0AB29F5F-95CE-9644-839B-4CDC8CB195C2}" type="slidenum">
              <a:rPr kumimoji="0" lang="en-US" altLang="en-US">
                <a:latin typeface="Times New Roman" panose="02020603050405020304" pitchFamily="18" charset="0"/>
                <a:cs typeface="Arial" panose="020B0604020202020204" pitchFamily="34" charset="0"/>
              </a:rPr>
              <a:pPr algn="r">
                <a:spcBef>
                  <a:spcPct val="0"/>
                </a:spcBef>
              </a:pPr>
              <a:t>31</a:t>
            </a:fld>
            <a:endParaRPr kumimoji="0" lang="en-US" altLang="en-US">
              <a:latin typeface="Times New Roman" panose="02020603050405020304" pitchFamily="18" charset="0"/>
              <a:cs typeface="Arial" panose="020B0604020202020204" pitchFamily="34" charset="0"/>
            </a:endParaRPr>
          </a:p>
        </p:txBody>
      </p:sp>
      <p:sp>
        <p:nvSpPr>
          <p:cNvPr id="89090" name="Rectangle 2">
            <a:extLst>
              <a:ext uri="{FF2B5EF4-FFF2-40B4-BE49-F238E27FC236}">
                <a16:creationId xmlns:a16="http://schemas.microsoft.com/office/drawing/2014/main" id="{C4EB28D3-B1B2-9144-9A4B-F160289C18C0}"/>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F3CB2E40-AB63-F54E-8455-70CD3C91573D}"/>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E11B3D68-562C-FF44-AC65-73E7CAA9E8F5}"/>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B9F87894-8FE5-B248-92F3-389AA9E4DAFA}" type="slidenum">
              <a:rPr kumimoji="0" lang="en-US" altLang="en-US">
                <a:latin typeface="Times New Roman" panose="02020603050405020304" pitchFamily="18" charset="0"/>
                <a:cs typeface="Arial" panose="020B0604020202020204" pitchFamily="34" charset="0"/>
              </a:rPr>
              <a:pPr algn="r">
                <a:spcBef>
                  <a:spcPct val="0"/>
                </a:spcBef>
              </a:pPr>
              <a:t>32</a:t>
            </a:fld>
            <a:endParaRPr kumimoji="0" lang="en-US" altLang="en-US">
              <a:latin typeface="Times New Roman" panose="02020603050405020304" pitchFamily="18" charset="0"/>
              <a:cs typeface="Arial" panose="020B0604020202020204" pitchFamily="34" charset="0"/>
            </a:endParaRPr>
          </a:p>
        </p:txBody>
      </p:sp>
      <p:sp>
        <p:nvSpPr>
          <p:cNvPr id="91138" name="Rectangle 2">
            <a:extLst>
              <a:ext uri="{FF2B5EF4-FFF2-40B4-BE49-F238E27FC236}">
                <a16:creationId xmlns:a16="http://schemas.microsoft.com/office/drawing/2014/main" id="{3D2B749F-0BE6-0740-8378-541A21631C57}"/>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D5221144-7C95-D04D-ACE1-73B39582B18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5395FA61-EF67-CE43-90DA-96525F50DC08}"/>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A931598A-3A61-0545-9552-0819D46CE9A3}" type="slidenum">
              <a:rPr kumimoji="0" lang="en-US" altLang="en-US">
                <a:latin typeface="Times New Roman" panose="02020603050405020304" pitchFamily="18" charset="0"/>
                <a:cs typeface="Arial" panose="020B0604020202020204" pitchFamily="34" charset="0"/>
              </a:rPr>
              <a:pPr algn="r">
                <a:spcBef>
                  <a:spcPct val="0"/>
                </a:spcBef>
              </a:pPr>
              <a:t>33</a:t>
            </a:fld>
            <a:endParaRPr kumimoji="0" lang="en-US" altLang="en-US">
              <a:latin typeface="Times New Roman" panose="02020603050405020304" pitchFamily="18" charset="0"/>
              <a:cs typeface="Arial" panose="020B0604020202020204" pitchFamily="34" charset="0"/>
            </a:endParaRPr>
          </a:p>
        </p:txBody>
      </p:sp>
      <p:sp>
        <p:nvSpPr>
          <p:cNvPr id="93186" name="Rectangle 2">
            <a:extLst>
              <a:ext uri="{FF2B5EF4-FFF2-40B4-BE49-F238E27FC236}">
                <a16:creationId xmlns:a16="http://schemas.microsoft.com/office/drawing/2014/main" id="{37DCB108-FE9D-9A4B-AA20-81F5B4AC3E40}"/>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13FEFAB1-F9C2-0E41-96EA-A70EA2BAEA56}"/>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7B1F140-3E5D-0844-9CC5-3E79F7D3D89C}"/>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98C6893-82CA-2B4A-9793-AA99A6B627A4}" type="slidenum">
              <a:rPr kumimoji="0" lang="en-US" altLang="en-US">
                <a:latin typeface="Times New Roman" panose="02020603050405020304" pitchFamily="18" charset="0"/>
                <a:cs typeface="Arial" panose="020B0604020202020204" pitchFamily="34" charset="0"/>
              </a:rPr>
              <a:pPr algn="r">
                <a:spcBef>
                  <a:spcPct val="0"/>
                </a:spcBef>
              </a:pPr>
              <a:t>34</a:t>
            </a:fld>
            <a:endParaRPr kumimoji="0" lang="en-US" altLang="en-US">
              <a:latin typeface="Times New Roman" panose="02020603050405020304" pitchFamily="18" charset="0"/>
              <a:cs typeface="Arial" panose="020B0604020202020204" pitchFamily="34" charset="0"/>
            </a:endParaRPr>
          </a:p>
        </p:txBody>
      </p:sp>
      <p:sp>
        <p:nvSpPr>
          <p:cNvPr id="95234" name="Rectangle 2">
            <a:extLst>
              <a:ext uri="{FF2B5EF4-FFF2-40B4-BE49-F238E27FC236}">
                <a16:creationId xmlns:a16="http://schemas.microsoft.com/office/drawing/2014/main" id="{92FADA37-BE27-844F-8BA3-B491596F2824}"/>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E00ADA90-213E-804A-A965-D1D6F254CF26}"/>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AB00CA70-843F-9342-877E-9CFA4C541D52}"/>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B563A6F3-90C5-224D-8FB6-5BDE26D932A9}" type="slidenum">
              <a:rPr kumimoji="0" lang="en-US" altLang="en-US">
                <a:latin typeface="Times New Roman" panose="02020603050405020304" pitchFamily="18" charset="0"/>
                <a:cs typeface="Arial" panose="020B0604020202020204" pitchFamily="34" charset="0"/>
              </a:rPr>
              <a:pPr algn="r">
                <a:spcBef>
                  <a:spcPct val="0"/>
                </a:spcBef>
              </a:pPr>
              <a:t>35</a:t>
            </a:fld>
            <a:endParaRPr kumimoji="0" lang="en-US" altLang="en-US">
              <a:latin typeface="Times New Roman" panose="02020603050405020304" pitchFamily="18" charset="0"/>
              <a:cs typeface="Arial" panose="020B0604020202020204" pitchFamily="34" charset="0"/>
            </a:endParaRPr>
          </a:p>
        </p:txBody>
      </p:sp>
      <p:sp>
        <p:nvSpPr>
          <p:cNvPr id="97282" name="Rectangle 2">
            <a:extLst>
              <a:ext uri="{FF2B5EF4-FFF2-40B4-BE49-F238E27FC236}">
                <a16:creationId xmlns:a16="http://schemas.microsoft.com/office/drawing/2014/main" id="{8AF3AA93-1D57-AD46-A151-F8170B5FD13A}"/>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F4E0AB0C-1A11-4442-A18E-69BC693C385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D7A3B1AF-6863-A54C-A34C-3BDA196A3E9E}"/>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D8376B12-1F8B-B546-9D90-BE78196CEA7D}" type="slidenum">
              <a:rPr kumimoji="0" lang="en-US" altLang="en-US">
                <a:latin typeface="Times New Roman" panose="02020603050405020304" pitchFamily="18" charset="0"/>
                <a:cs typeface="Arial" panose="020B0604020202020204" pitchFamily="34" charset="0"/>
              </a:rPr>
              <a:pPr algn="r">
                <a:spcBef>
                  <a:spcPct val="0"/>
                </a:spcBef>
              </a:pPr>
              <a:t>36</a:t>
            </a:fld>
            <a:endParaRPr kumimoji="0" lang="en-US" altLang="en-US">
              <a:latin typeface="Times New Roman" panose="02020603050405020304" pitchFamily="18" charset="0"/>
              <a:cs typeface="Arial" panose="020B0604020202020204" pitchFamily="34" charset="0"/>
            </a:endParaRPr>
          </a:p>
        </p:txBody>
      </p:sp>
      <p:sp>
        <p:nvSpPr>
          <p:cNvPr id="99330" name="Rectangle 2">
            <a:extLst>
              <a:ext uri="{FF2B5EF4-FFF2-40B4-BE49-F238E27FC236}">
                <a16:creationId xmlns:a16="http://schemas.microsoft.com/office/drawing/2014/main" id="{42EC4588-3957-8A4A-B976-7D230E0AD2DD}"/>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DA37FBBB-9E07-1F4F-848C-70703AF547C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69696A67-9A7A-E14F-A090-16502ABDD822}"/>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394755DD-ACBC-5242-9A3E-2271416A439F}" type="slidenum">
              <a:rPr kumimoji="0" lang="en-US" altLang="en-US">
                <a:latin typeface="Times New Roman" panose="02020603050405020304" pitchFamily="18" charset="0"/>
                <a:cs typeface="Arial" panose="020B0604020202020204" pitchFamily="34" charset="0"/>
              </a:rPr>
              <a:pPr algn="r">
                <a:spcBef>
                  <a:spcPct val="0"/>
                </a:spcBef>
              </a:pPr>
              <a:t>37</a:t>
            </a:fld>
            <a:endParaRPr kumimoji="0" lang="en-US" altLang="en-US">
              <a:latin typeface="Times New Roman" panose="02020603050405020304" pitchFamily="18" charset="0"/>
              <a:cs typeface="Arial" panose="020B0604020202020204" pitchFamily="34" charset="0"/>
            </a:endParaRPr>
          </a:p>
        </p:txBody>
      </p:sp>
      <p:sp>
        <p:nvSpPr>
          <p:cNvPr id="103426" name="Rectangle 2">
            <a:extLst>
              <a:ext uri="{FF2B5EF4-FFF2-40B4-BE49-F238E27FC236}">
                <a16:creationId xmlns:a16="http://schemas.microsoft.com/office/drawing/2014/main" id="{FAA373A5-9463-ED42-9C10-67B41761119C}"/>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845A848B-7FD6-F640-9A67-372190DF32B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7AFC1CCA-67F7-3349-B617-1C3039CBDDF5}"/>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2D96A0F2-9F87-2344-A4C4-A81165DB53D0}" type="slidenum">
              <a:rPr kumimoji="0" lang="en-US" altLang="en-US">
                <a:latin typeface="Times New Roman" panose="02020603050405020304" pitchFamily="18" charset="0"/>
                <a:cs typeface="Arial" panose="020B0604020202020204" pitchFamily="34" charset="0"/>
              </a:rPr>
              <a:pPr algn="r">
                <a:spcBef>
                  <a:spcPct val="0"/>
                </a:spcBef>
              </a:pPr>
              <a:t>39</a:t>
            </a:fld>
            <a:endParaRPr kumimoji="0" lang="en-US" altLang="en-US">
              <a:latin typeface="Times New Roman" panose="02020603050405020304" pitchFamily="18" charset="0"/>
              <a:cs typeface="Arial" panose="020B0604020202020204" pitchFamily="34" charset="0"/>
            </a:endParaRPr>
          </a:p>
        </p:txBody>
      </p:sp>
      <p:sp>
        <p:nvSpPr>
          <p:cNvPr id="113666" name="Rectangle 2">
            <a:extLst>
              <a:ext uri="{FF2B5EF4-FFF2-40B4-BE49-F238E27FC236}">
                <a16:creationId xmlns:a16="http://schemas.microsoft.com/office/drawing/2014/main" id="{29C78282-3BDD-2140-B2AE-2FC578FC041B}"/>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9C1141DE-176F-D948-83BE-D78C1B975C3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79F0078A-AE46-CF44-A5C2-4F2809785EC5}"/>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03A8677E-A26C-1341-8805-71CCE3A34B4E}" type="slidenum">
              <a:rPr kumimoji="0" lang="en-US" altLang="en-US">
                <a:latin typeface="Times New Roman" panose="02020603050405020304" pitchFamily="18" charset="0"/>
                <a:cs typeface="Arial" panose="020B0604020202020204" pitchFamily="34" charset="0"/>
              </a:rPr>
              <a:pPr algn="r">
                <a:spcBef>
                  <a:spcPct val="0"/>
                </a:spcBef>
              </a:pPr>
              <a:t>5</a:t>
            </a:fld>
            <a:endParaRPr kumimoji="0" lang="en-US" altLang="en-US">
              <a:latin typeface="Times New Roman" panose="02020603050405020304" pitchFamily="18" charset="0"/>
              <a:cs typeface="Arial" panose="020B0604020202020204" pitchFamily="34" charset="0"/>
            </a:endParaRPr>
          </a:p>
        </p:txBody>
      </p:sp>
      <p:sp>
        <p:nvSpPr>
          <p:cNvPr id="36866" name="Rectangle 2">
            <a:extLst>
              <a:ext uri="{FF2B5EF4-FFF2-40B4-BE49-F238E27FC236}">
                <a16:creationId xmlns:a16="http://schemas.microsoft.com/office/drawing/2014/main" id="{F6C9F0E7-B48E-E24E-AC79-B309BAA801FD}"/>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1C91BA68-6BB0-9E42-BDE7-9891E77B6530}"/>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A9CB755-A3F3-5149-8997-D0F382EACEDA}"/>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79B23CAE-0491-7244-8D79-819ED165A174}" type="slidenum">
              <a:rPr kumimoji="0" lang="en-US" altLang="en-US">
                <a:latin typeface="Times New Roman" panose="02020603050405020304" pitchFamily="18" charset="0"/>
                <a:cs typeface="Arial" panose="020B0604020202020204" pitchFamily="34" charset="0"/>
              </a:rPr>
              <a:pPr algn="r">
                <a:spcBef>
                  <a:spcPct val="0"/>
                </a:spcBef>
              </a:pPr>
              <a:t>40</a:t>
            </a:fld>
            <a:endParaRPr kumimoji="0" lang="en-US" altLang="en-US">
              <a:latin typeface="Times New Roman" panose="02020603050405020304" pitchFamily="18" charset="0"/>
              <a:cs typeface="Arial" panose="020B0604020202020204" pitchFamily="34" charset="0"/>
            </a:endParaRPr>
          </a:p>
        </p:txBody>
      </p:sp>
      <p:sp>
        <p:nvSpPr>
          <p:cNvPr id="115714" name="Rectangle 2">
            <a:extLst>
              <a:ext uri="{FF2B5EF4-FFF2-40B4-BE49-F238E27FC236}">
                <a16:creationId xmlns:a16="http://schemas.microsoft.com/office/drawing/2014/main" id="{94204EA6-7F24-9E45-A41C-4895830A738B}"/>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2F31EC4D-16E6-C64B-9A7B-9B95A44B0E47}"/>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6E2F4FF8-EB67-224F-ADCD-5C25CF6EAC8D}"/>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447BB634-F222-CA47-B701-69198186481C}" type="slidenum">
              <a:rPr kumimoji="0" lang="en-US" altLang="en-US">
                <a:latin typeface="Times New Roman" panose="02020603050405020304" pitchFamily="18" charset="0"/>
                <a:cs typeface="Arial" panose="020B0604020202020204" pitchFamily="34" charset="0"/>
              </a:rPr>
              <a:pPr algn="r">
                <a:spcBef>
                  <a:spcPct val="0"/>
                </a:spcBef>
              </a:pPr>
              <a:t>41</a:t>
            </a:fld>
            <a:endParaRPr kumimoji="0" lang="en-US" altLang="en-US">
              <a:latin typeface="Times New Roman" panose="02020603050405020304" pitchFamily="18" charset="0"/>
              <a:cs typeface="Arial" panose="020B0604020202020204" pitchFamily="34" charset="0"/>
            </a:endParaRPr>
          </a:p>
        </p:txBody>
      </p:sp>
      <p:sp>
        <p:nvSpPr>
          <p:cNvPr id="121858" name="Rectangle 2">
            <a:extLst>
              <a:ext uri="{FF2B5EF4-FFF2-40B4-BE49-F238E27FC236}">
                <a16:creationId xmlns:a16="http://schemas.microsoft.com/office/drawing/2014/main" id="{6DD09B09-B6CE-E040-BE80-8237B492C11F}"/>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4F105D3D-1A0E-F447-9274-BDF728D12A8E}"/>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F70740E2-7BAF-334C-8EF2-4E60F4588C5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14C379-CDE2-334F-B048-710E1A31E06F}" type="slidenum">
              <a:rPr kumimoji="0" lang="en-US" altLang="en-US" smtClean="0">
                <a:latin typeface="Times New Roman" panose="02020603050405020304" pitchFamily="18" charset="0"/>
                <a:cs typeface="Arial" panose="020B0604020202020204" pitchFamily="34" charset="0"/>
              </a:rPr>
              <a:pPr>
                <a:spcBef>
                  <a:spcPct val="0"/>
                </a:spcBef>
              </a:pPr>
              <a:t>6</a:t>
            </a:fld>
            <a:endParaRPr kumimoji="0" lang="en-US" altLang="en-US">
              <a:latin typeface="Times New Roman" panose="02020603050405020304" pitchFamily="18" charset="0"/>
              <a:cs typeface="Arial" panose="020B0604020202020204" pitchFamily="34" charset="0"/>
            </a:endParaRPr>
          </a:p>
        </p:txBody>
      </p:sp>
      <p:sp>
        <p:nvSpPr>
          <p:cNvPr id="38914" name="Rectangle 2">
            <a:extLst>
              <a:ext uri="{FF2B5EF4-FFF2-40B4-BE49-F238E27FC236}">
                <a16:creationId xmlns:a16="http://schemas.microsoft.com/office/drawing/2014/main" id="{87CEB1A3-53A8-8148-8C44-1E90375F0B78}"/>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D67C0145-F6DC-804D-9830-54D473672D6A}"/>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4B326D62-74B5-4745-A5EC-D868C3F09A6C}"/>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F18E0C91-F216-D147-8539-DB8BE609F871}" type="slidenum">
              <a:rPr kumimoji="0" lang="en-US" altLang="en-US">
                <a:latin typeface="Times New Roman" panose="02020603050405020304" pitchFamily="18" charset="0"/>
                <a:cs typeface="Arial" panose="020B0604020202020204" pitchFamily="34" charset="0"/>
              </a:rPr>
              <a:pPr algn="r">
                <a:spcBef>
                  <a:spcPct val="0"/>
                </a:spcBef>
              </a:pPr>
              <a:t>7</a:t>
            </a:fld>
            <a:endParaRPr kumimoji="0" lang="en-US" altLang="en-US">
              <a:latin typeface="Times New Roman" panose="02020603050405020304" pitchFamily="18" charset="0"/>
              <a:cs typeface="Arial" panose="020B0604020202020204" pitchFamily="34" charset="0"/>
            </a:endParaRPr>
          </a:p>
        </p:txBody>
      </p:sp>
      <p:sp>
        <p:nvSpPr>
          <p:cNvPr id="40962" name="Rectangle 2">
            <a:extLst>
              <a:ext uri="{FF2B5EF4-FFF2-40B4-BE49-F238E27FC236}">
                <a16:creationId xmlns:a16="http://schemas.microsoft.com/office/drawing/2014/main" id="{97747992-1BAB-3A44-857A-44158A3FB447}"/>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31B8D003-B910-5D4E-98A8-4E5F75325D5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CF543EC7-CD56-F847-9F4B-A32CEB008A91}"/>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C8BAED26-2EC4-574D-8AF7-4BE13ECBA6D6}" type="slidenum">
              <a:rPr kumimoji="0" lang="en-US" altLang="en-US">
                <a:latin typeface="Times New Roman" panose="02020603050405020304" pitchFamily="18" charset="0"/>
                <a:cs typeface="Arial" panose="020B0604020202020204" pitchFamily="34" charset="0"/>
              </a:rPr>
              <a:pPr algn="r">
                <a:spcBef>
                  <a:spcPct val="0"/>
                </a:spcBef>
              </a:pPr>
              <a:t>8</a:t>
            </a:fld>
            <a:endParaRPr kumimoji="0" lang="en-US" altLang="en-US">
              <a:latin typeface="Times New Roman" panose="02020603050405020304" pitchFamily="18" charset="0"/>
              <a:cs typeface="Arial" panose="020B0604020202020204" pitchFamily="34" charset="0"/>
            </a:endParaRPr>
          </a:p>
        </p:txBody>
      </p:sp>
      <p:sp>
        <p:nvSpPr>
          <p:cNvPr id="43010" name="Rectangle 2">
            <a:extLst>
              <a:ext uri="{FF2B5EF4-FFF2-40B4-BE49-F238E27FC236}">
                <a16:creationId xmlns:a16="http://schemas.microsoft.com/office/drawing/2014/main" id="{ED6B5503-B666-7C48-8C98-E792E86C34C4}"/>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85A8640-549A-2C42-8574-5BCAC4C7D81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FD9284FC-A41E-BC46-91DB-B78DF6100CEC}"/>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B8CC6EBA-CA50-A045-8252-C964B2BF74EF}" type="slidenum">
              <a:rPr kumimoji="0" lang="en-US" altLang="en-US">
                <a:latin typeface="Times New Roman" panose="02020603050405020304" pitchFamily="18" charset="0"/>
                <a:cs typeface="Arial" panose="020B0604020202020204" pitchFamily="34" charset="0"/>
              </a:rPr>
              <a:pPr algn="r">
                <a:spcBef>
                  <a:spcPct val="0"/>
                </a:spcBef>
              </a:pPr>
              <a:t>9</a:t>
            </a:fld>
            <a:endParaRPr kumimoji="0" lang="en-US" altLang="en-US">
              <a:latin typeface="Times New Roman" panose="02020603050405020304" pitchFamily="18" charset="0"/>
              <a:cs typeface="Arial" panose="020B0604020202020204" pitchFamily="34" charset="0"/>
            </a:endParaRPr>
          </a:p>
        </p:txBody>
      </p:sp>
      <p:sp>
        <p:nvSpPr>
          <p:cNvPr id="45058" name="Rectangle 2">
            <a:extLst>
              <a:ext uri="{FF2B5EF4-FFF2-40B4-BE49-F238E27FC236}">
                <a16:creationId xmlns:a16="http://schemas.microsoft.com/office/drawing/2014/main" id="{7BDB86EF-C026-D14A-995C-8B87E09DBFE8}"/>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0AFE6A2B-AF3A-B847-A1AC-94CB18D2F9A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FE6791B2-D036-3241-9775-28927F0C95F1}"/>
              </a:ext>
            </a:extLst>
          </p:cNvPr>
          <p:cNvSpPr txBox="1">
            <a:spLocks noGrp="1" noChangeArrowheads="1"/>
          </p:cNvSpPr>
          <p:nvPr/>
        </p:nvSpPr>
        <p:spPr bwMode="auto">
          <a:xfrm>
            <a:off x="4144963" y="9120188"/>
            <a:ext cx="3170237"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6780" tIns="48390" rIns="96780" bIns="48390" anchor="b"/>
          <a:lstStyle>
            <a:lvl1pPr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1pPr>
            <a:lvl2pPr marL="742950" indent="-28575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2pPr>
            <a:lvl3pPr marL="11430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3pPr>
            <a:lvl4pPr marL="16002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4pPr>
            <a:lvl5pPr marL="2057400" indent="-228600" defTabSz="968375">
              <a:spcBef>
                <a:spcPct val="30000"/>
              </a:spcBef>
              <a:defRPr kumimoji="1" sz="1200">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30000"/>
              </a:spcBef>
              <a:spcAft>
                <a:spcPct val="0"/>
              </a:spcAft>
              <a:defRPr kumimoji="1" sz="1200">
                <a:solidFill>
                  <a:schemeClr val="tx1"/>
                </a:solidFill>
                <a:latin typeface="Arial" panose="020B0604020202020204" pitchFamily="34" charset="0"/>
                <a:ea typeface="ＭＳ Ｐゴシック" panose="020B0600070205080204" pitchFamily="34" charset="-128"/>
              </a:defRPr>
            </a:lvl9pPr>
          </a:lstStyle>
          <a:p>
            <a:pPr algn="r">
              <a:spcBef>
                <a:spcPct val="0"/>
              </a:spcBef>
            </a:pPr>
            <a:fld id="{D53B90C2-EE80-A64F-A667-3C7085473151}" type="slidenum">
              <a:rPr kumimoji="0" lang="en-US" altLang="en-US">
                <a:latin typeface="Times New Roman" panose="02020603050405020304" pitchFamily="18" charset="0"/>
                <a:cs typeface="Arial" panose="020B0604020202020204" pitchFamily="34" charset="0"/>
              </a:rPr>
              <a:pPr algn="r">
                <a:spcBef>
                  <a:spcPct val="0"/>
                </a:spcBef>
              </a:pPr>
              <a:t>10</a:t>
            </a:fld>
            <a:endParaRPr kumimoji="0" lang="en-US" altLang="en-US">
              <a:latin typeface="Times New Roman" panose="02020603050405020304" pitchFamily="18" charset="0"/>
              <a:cs typeface="Arial" panose="020B0604020202020204" pitchFamily="34" charset="0"/>
            </a:endParaRPr>
          </a:p>
        </p:txBody>
      </p:sp>
      <p:sp>
        <p:nvSpPr>
          <p:cNvPr id="47106" name="Rectangle 2">
            <a:extLst>
              <a:ext uri="{FF2B5EF4-FFF2-40B4-BE49-F238E27FC236}">
                <a16:creationId xmlns:a16="http://schemas.microsoft.com/office/drawing/2014/main" id="{24FC154D-0D75-BA4F-8D17-6518BD484657}"/>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99FCF037-DF7D-424C-ABFF-23E5A1B56178}"/>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B3242E00-3D17-184D-AB48-8ECC508F19F6}"/>
              </a:ext>
            </a:extLst>
          </p:cNvPr>
          <p:cNvSpPr>
            <a:spLocks noGrp="1" noRot="1" noChangeAspect="1" noChangeArrowheads="1" noTextEdit="1"/>
          </p:cNvSpPr>
          <p:nvPr>
            <p:ph type="sldImg"/>
          </p:nvPr>
        </p:nvSpPr>
        <p:spPr>
          <a:ln/>
        </p:spPr>
      </p:sp>
      <p:sp>
        <p:nvSpPr>
          <p:cNvPr id="53250" name="Notes Placeholder 2">
            <a:extLst>
              <a:ext uri="{FF2B5EF4-FFF2-40B4-BE49-F238E27FC236}">
                <a16:creationId xmlns:a16="http://schemas.microsoft.com/office/drawing/2014/main" id="{F234EFC5-A5E8-EC46-88E2-D6498FBBA1E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53251" name="Slide Number Placeholder 3">
            <a:extLst>
              <a:ext uri="{FF2B5EF4-FFF2-40B4-BE49-F238E27FC236}">
                <a16:creationId xmlns:a16="http://schemas.microsoft.com/office/drawing/2014/main" id="{A915222D-D456-6A48-9D19-C6649AFAF6B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8375">
              <a:defRPr>
                <a:solidFill>
                  <a:schemeClr val="tx1"/>
                </a:solidFill>
                <a:latin typeface="Arial" panose="020B0604020202020204" pitchFamily="34" charset="0"/>
                <a:ea typeface="ＭＳ Ｐゴシック" panose="020B0600070205080204" pitchFamily="34" charset="-128"/>
              </a:defRPr>
            </a:lvl1pPr>
            <a:lvl2pPr marL="742950" indent="-285750" defTabSz="968375">
              <a:defRPr>
                <a:solidFill>
                  <a:schemeClr val="tx1"/>
                </a:solidFill>
                <a:latin typeface="Arial" panose="020B0604020202020204" pitchFamily="34" charset="0"/>
                <a:ea typeface="ＭＳ Ｐゴシック" panose="020B0600070205080204" pitchFamily="34" charset="-128"/>
              </a:defRPr>
            </a:lvl2pPr>
            <a:lvl3pPr marL="1143000" indent="-228600" defTabSz="968375">
              <a:defRPr>
                <a:solidFill>
                  <a:schemeClr val="tx1"/>
                </a:solidFill>
                <a:latin typeface="Arial" panose="020B0604020202020204" pitchFamily="34" charset="0"/>
                <a:ea typeface="ＭＳ Ｐゴシック" panose="020B0600070205080204" pitchFamily="34" charset="-128"/>
              </a:defRPr>
            </a:lvl3pPr>
            <a:lvl4pPr marL="1600200" indent="-228600" defTabSz="968375">
              <a:defRPr>
                <a:solidFill>
                  <a:schemeClr val="tx1"/>
                </a:solidFill>
                <a:latin typeface="Arial" panose="020B0604020202020204" pitchFamily="34" charset="0"/>
                <a:ea typeface="ＭＳ Ｐゴシック" panose="020B0600070205080204" pitchFamily="34" charset="-128"/>
              </a:defRPr>
            </a:lvl4pPr>
            <a:lvl5pPr marL="2057400" indent="-228600" defTabSz="968375">
              <a:defRPr>
                <a:solidFill>
                  <a:schemeClr val="tx1"/>
                </a:solidFill>
                <a:latin typeface="Arial" panose="020B0604020202020204" pitchFamily="34" charset="0"/>
                <a:ea typeface="ＭＳ Ｐゴシック" panose="020B0600070205080204" pitchFamily="34" charset="-128"/>
              </a:defRPr>
            </a:lvl5pPr>
            <a:lvl6pPr marL="2514600" indent="-228600" defTabSz="9683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683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683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683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3A75C2-EBE7-4844-96D9-35F5F7F65D90}" type="slidenum">
              <a:rPr lang="en-US" altLang="en-US" smtClean="0">
                <a:latin typeface="Times New Roman" panose="02020603050405020304" pitchFamily="18" charset="0"/>
              </a:rPr>
              <a:pPr/>
              <a:t>15</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4EFB141-3CAD-164B-9288-EB48EE2BCA64}"/>
              </a:ext>
            </a:extLst>
          </p:cNvPr>
          <p:cNvSpPr>
            <a:spLocks noGrp="1" noChangeArrowheads="1"/>
          </p:cNvSpPr>
          <p:nvPr>
            <p:ph type="dt" sz="half" idx="10"/>
          </p:nvPr>
        </p:nvSpPr>
        <p:spPr>
          <a:ln/>
        </p:spPr>
        <p:txBody>
          <a:bodyPr/>
          <a:lstStyle>
            <a:lvl1pPr>
              <a:defRPr/>
            </a:lvl1pPr>
          </a:lstStyle>
          <a:p>
            <a:pPr>
              <a:defRPr/>
            </a:pPr>
            <a:fld id="{61FBB23D-6953-B84A-AC53-2A046287A6EE}" type="datetime1">
              <a:rPr lang="en-US" altLang="en-US"/>
              <a:pPr>
                <a:defRPr/>
              </a:pPr>
              <a:t>9/15/23</a:t>
            </a:fld>
            <a:endParaRPr lang="en-US" altLang="en-US"/>
          </a:p>
        </p:txBody>
      </p:sp>
      <p:sp>
        <p:nvSpPr>
          <p:cNvPr id="5" name="Rectangle 5">
            <a:extLst>
              <a:ext uri="{FF2B5EF4-FFF2-40B4-BE49-F238E27FC236}">
                <a16:creationId xmlns:a16="http://schemas.microsoft.com/office/drawing/2014/main" id="{E48951C9-368C-A54E-BAB0-11C27E2116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3C5F51D-671B-824D-ACDB-6CAB52847C03}"/>
              </a:ext>
            </a:extLst>
          </p:cNvPr>
          <p:cNvSpPr>
            <a:spLocks noGrp="1" noChangeArrowheads="1"/>
          </p:cNvSpPr>
          <p:nvPr>
            <p:ph type="sldNum" sz="quarter" idx="12"/>
          </p:nvPr>
        </p:nvSpPr>
        <p:spPr>
          <a:ln/>
        </p:spPr>
        <p:txBody>
          <a:bodyPr/>
          <a:lstStyle>
            <a:lvl1pPr>
              <a:defRPr/>
            </a:lvl1pPr>
          </a:lstStyle>
          <a:p>
            <a:pPr>
              <a:defRPr/>
            </a:pPr>
            <a:fld id="{F41F6133-26D6-3743-99F5-79669AE20137}" type="slidenum">
              <a:rPr lang="en-US" altLang="en-US"/>
              <a:pPr>
                <a:defRPr/>
              </a:pPr>
              <a:t>‹#›</a:t>
            </a:fld>
            <a:endParaRPr lang="en-US" altLang="en-US"/>
          </a:p>
        </p:txBody>
      </p:sp>
    </p:spTree>
    <p:extLst>
      <p:ext uri="{BB962C8B-B14F-4D97-AF65-F5344CB8AC3E}">
        <p14:creationId xmlns:p14="http://schemas.microsoft.com/office/powerpoint/2010/main" val="37011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4FDBED-3F04-4D43-8CB2-0B935615ECE2}"/>
              </a:ext>
            </a:extLst>
          </p:cNvPr>
          <p:cNvSpPr>
            <a:spLocks noGrp="1" noChangeArrowheads="1"/>
          </p:cNvSpPr>
          <p:nvPr>
            <p:ph type="dt" sz="half" idx="10"/>
          </p:nvPr>
        </p:nvSpPr>
        <p:spPr>
          <a:ln/>
        </p:spPr>
        <p:txBody>
          <a:bodyPr/>
          <a:lstStyle>
            <a:lvl1pPr>
              <a:defRPr/>
            </a:lvl1pPr>
          </a:lstStyle>
          <a:p>
            <a:pPr>
              <a:defRPr/>
            </a:pPr>
            <a:fld id="{DDA706FC-F6F8-9049-9227-A23CAC9C82AE}" type="datetime1">
              <a:rPr lang="en-US" altLang="en-US"/>
              <a:pPr>
                <a:defRPr/>
              </a:pPr>
              <a:t>9/15/23</a:t>
            </a:fld>
            <a:endParaRPr lang="en-US" altLang="en-US"/>
          </a:p>
        </p:txBody>
      </p:sp>
      <p:sp>
        <p:nvSpPr>
          <p:cNvPr id="5" name="Rectangle 5">
            <a:extLst>
              <a:ext uri="{FF2B5EF4-FFF2-40B4-BE49-F238E27FC236}">
                <a16:creationId xmlns:a16="http://schemas.microsoft.com/office/drawing/2014/main" id="{1D7C6B71-5AC9-054A-9697-07D87BF1BB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171CBC-16DF-FD4D-A833-BAEA50A9E36C}"/>
              </a:ext>
            </a:extLst>
          </p:cNvPr>
          <p:cNvSpPr>
            <a:spLocks noGrp="1" noChangeArrowheads="1"/>
          </p:cNvSpPr>
          <p:nvPr>
            <p:ph type="sldNum" sz="quarter" idx="12"/>
          </p:nvPr>
        </p:nvSpPr>
        <p:spPr>
          <a:ln/>
        </p:spPr>
        <p:txBody>
          <a:bodyPr/>
          <a:lstStyle>
            <a:lvl1pPr>
              <a:defRPr/>
            </a:lvl1pPr>
          </a:lstStyle>
          <a:p>
            <a:pPr>
              <a:defRPr/>
            </a:pPr>
            <a:fld id="{97293037-492B-B640-A777-ECD32435EB24}" type="slidenum">
              <a:rPr lang="en-US" altLang="en-US"/>
              <a:pPr>
                <a:defRPr/>
              </a:pPr>
              <a:t>‹#›</a:t>
            </a:fld>
            <a:endParaRPr lang="en-US" altLang="en-US"/>
          </a:p>
        </p:txBody>
      </p:sp>
    </p:spTree>
    <p:extLst>
      <p:ext uri="{BB962C8B-B14F-4D97-AF65-F5344CB8AC3E}">
        <p14:creationId xmlns:p14="http://schemas.microsoft.com/office/powerpoint/2010/main" val="2478238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314E0C-CB35-2544-944E-DECAFB9AB07A}"/>
              </a:ext>
            </a:extLst>
          </p:cNvPr>
          <p:cNvSpPr>
            <a:spLocks noGrp="1" noChangeArrowheads="1"/>
          </p:cNvSpPr>
          <p:nvPr>
            <p:ph type="dt" sz="half" idx="10"/>
          </p:nvPr>
        </p:nvSpPr>
        <p:spPr>
          <a:ln/>
        </p:spPr>
        <p:txBody>
          <a:bodyPr/>
          <a:lstStyle>
            <a:lvl1pPr>
              <a:defRPr/>
            </a:lvl1pPr>
          </a:lstStyle>
          <a:p>
            <a:pPr>
              <a:defRPr/>
            </a:pPr>
            <a:fld id="{678CEACE-57AA-8549-AC11-9EA095D60CD6}" type="datetime1">
              <a:rPr lang="en-US" altLang="en-US"/>
              <a:pPr>
                <a:defRPr/>
              </a:pPr>
              <a:t>9/15/23</a:t>
            </a:fld>
            <a:endParaRPr lang="en-US" altLang="en-US"/>
          </a:p>
        </p:txBody>
      </p:sp>
      <p:sp>
        <p:nvSpPr>
          <p:cNvPr id="5" name="Rectangle 5">
            <a:extLst>
              <a:ext uri="{FF2B5EF4-FFF2-40B4-BE49-F238E27FC236}">
                <a16:creationId xmlns:a16="http://schemas.microsoft.com/office/drawing/2014/main" id="{6E1072F3-BA44-B942-8DC5-D11CF129EC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536F55-F056-A54D-AA18-9B67A7E58B5D}"/>
              </a:ext>
            </a:extLst>
          </p:cNvPr>
          <p:cNvSpPr>
            <a:spLocks noGrp="1" noChangeArrowheads="1"/>
          </p:cNvSpPr>
          <p:nvPr>
            <p:ph type="sldNum" sz="quarter" idx="12"/>
          </p:nvPr>
        </p:nvSpPr>
        <p:spPr>
          <a:ln/>
        </p:spPr>
        <p:txBody>
          <a:bodyPr/>
          <a:lstStyle>
            <a:lvl1pPr>
              <a:defRPr/>
            </a:lvl1pPr>
          </a:lstStyle>
          <a:p>
            <a:pPr>
              <a:defRPr/>
            </a:pPr>
            <a:fld id="{67F3935C-43C0-8943-A5E8-5DF6CA69BFD5}" type="slidenum">
              <a:rPr lang="en-US" altLang="en-US"/>
              <a:pPr>
                <a:defRPr/>
              </a:pPr>
              <a:t>‹#›</a:t>
            </a:fld>
            <a:endParaRPr lang="en-US" altLang="en-US"/>
          </a:p>
        </p:txBody>
      </p:sp>
    </p:spTree>
    <p:extLst>
      <p:ext uri="{BB962C8B-B14F-4D97-AF65-F5344CB8AC3E}">
        <p14:creationId xmlns:p14="http://schemas.microsoft.com/office/powerpoint/2010/main" val="901264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a:extLst>
              <a:ext uri="{FF2B5EF4-FFF2-40B4-BE49-F238E27FC236}">
                <a16:creationId xmlns:a16="http://schemas.microsoft.com/office/drawing/2014/main" id="{33740B70-826B-0241-9F0B-F1DA456D9A5F}"/>
              </a:ext>
            </a:extLst>
          </p:cNvPr>
          <p:cNvSpPr>
            <a:spLocks noGrp="1" noChangeArrowheads="1"/>
          </p:cNvSpPr>
          <p:nvPr>
            <p:ph type="dt" sz="half" idx="10"/>
          </p:nvPr>
        </p:nvSpPr>
        <p:spPr>
          <a:ln/>
        </p:spPr>
        <p:txBody>
          <a:bodyPr/>
          <a:lstStyle>
            <a:lvl1pPr>
              <a:defRPr/>
            </a:lvl1pPr>
          </a:lstStyle>
          <a:p>
            <a:pPr>
              <a:defRPr/>
            </a:pPr>
            <a:fld id="{4FD42618-543A-4349-BDAE-44C4E8EB14C6}" type="datetime1">
              <a:rPr lang="en-US" altLang="en-US"/>
              <a:pPr>
                <a:defRPr/>
              </a:pPr>
              <a:t>9/15/23</a:t>
            </a:fld>
            <a:endParaRPr lang="en-US" altLang="en-US"/>
          </a:p>
        </p:txBody>
      </p:sp>
      <p:sp>
        <p:nvSpPr>
          <p:cNvPr id="6" name="Rectangle 5">
            <a:extLst>
              <a:ext uri="{FF2B5EF4-FFF2-40B4-BE49-F238E27FC236}">
                <a16:creationId xmlns:a16="http://schemas.microsoft.com/office/drawing/2014/main" id="{C7FBA47E-CF93-C34B-B815-61785BFDBE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74EE268-5E22-0343-B83F-8525FEC1A368}"/>
              </a:ext>
            </a:extLst>
          </p:cNvPr>
          <p:cNvSpPr>
            <a:spLocks noGrp="1" noChangeArrowheads="1"/>
          </p:cNvSpPr>
          <p:nvPr>
            <p:ph type="sldNum" sz="quarter" idx="12"/>
          </p:nvPr>
        </p:nvSpPr>
        <p:spPr>
          <a:ln/>
        </p:spPr>
        <p:txBody>
          <a:bodyPr/>
          <a:lstStyle>
            <a:lvl1pPr>
              <a:defRPr/>
            </a:lvl1pPr>
          </a:lstStyle>
          <a:p>
            <a:pPr>
              <a:defRPr/>
            </a:pPr>
            <a:fld id="{E2262D23-155E-894A-8345-11C9EDDD3458}" type="slidenum">
              <a:rPr lang="en-US" altLang="en-US"/>
              <a:pPr>
                <a:defRPr/>
              </a:pPr>
              <a:t>‹#›</a:t>
            </a:fld>
            <a:endParaRPr lang="en-US" altLang="en-US"/>
          </a:p>
        </p:txBody>
      </p:sp>
    </p:spTree>
    <p:extLst>
      <p:ext uri="{BB962C8B-B14F-4D97-AF65-F5344CB8AC3E}">
        <p14:creationId xmlns:p14="http://schemas.microsoft.com/office/powerpoint/2010/main" val="1609617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93C6FE9-4044-A049-96D4-A7E8A7500629}"/>
              </a:ext>
            </a:extLst>
          </p:cNvPr>
          <p:cNvSpPr>
            <a:spLocks noGrp="1"/>
          </p:cNvSpPr>
          <p:nvPr>
            <p:ph type="dt" sz="half" idx="10"/>
          </p:nvPr>
        </p:nvSpPr>
        <p:spPr/>
        <p:txBody>
          <a:bodyPr/>
          <a:lstStyle>
            <a:lvl1pPr>
              <a:defRPr/>
            </a:lvl1pPr>
          </a:lstStyle>
          <a:p>
            <a:pPr>
              <a:defRPr/>
            </a:pPr>
            <a:fld id="{63C7D4C0-EEEC-0046-9F45-43B23E205E34}" type="datetime1">
              <a:rPr lang="en-US" altLang="en-US"/>
              <a:pPr>
                <a:defRPr/>
              </a:pPr>
              <a:t>9/15/23</a:t>
            </a:fld>
            <a:endParaRPr lang="en-US" altLang="en-US"/>
          </a:p>
        </p:txBody>
      </p:sp>
      <p:sp>
        <p:nvSpPr>
          <p:cNvPr id="5" name="Footer Placeholder 4">
            <a:extLst>
              <a:ext uri="{FF2B5EF4-FFF2-40B4-BE49-F238E27FC236}">
                <a16:creationId xmlns:a16="http://schemas.microsoft.com/office/drawing/2014/main" id="{FC855D3E-EC8B-3C4A-9FF2-F268F6925B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34D07C-4C8C-0A4C-8FC6-F60AADA2DF23}"/>
              </a:ext>
            </a:extLst>
          </p:cNvPr>
          <p:cNvSpPr>
            <a:spLocks noGrp="1"/>
          </p:cNvSpPr>
          <p:nvPr>
            <p:ph type="sldNum" sz="quarter" idx="12"/>
          </p:nvPr>
        </p:nvSpPr>
        <p:spPr/>
        <p:txBody>
          <a:bodyPr/>
          <a:lstStyle>
            <a:lvl1pPr>
              <a:defRPr/>
            </a:lvl1pPr>
          </a:lstStyle>
          <a:p>
            <a:pPr>
              <a:defRPr/>
            </a:pPr>
            <a:fld id="{1E0002DC-D6CB-624A-A784-27FF30F2664C}" type="slidenum">
              <a:rPr lang="en-US" altLang="en-US"/>
              <a:pPr>
                <a:defRPr/>
              </a:pPr>
              <a:t>‹#›</a:t>
            </a:fld>
            <a:endParaRPr lang="en-US" altLang="en-US"/>
          </a:p>
        </p:txBody>
      </p:sp>
    </p:spTree>
    <p:extLst>
      <p:ext uri="{BB962C8B-B14F-4D97-AF65-F5344CB8AC3E}">
        <p14:creationId xmlns:p14="http://schemas.microsoft.com/office/powerpoint/2010/main" val="902308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D2918-C76C-4F4F-A49B-7776579F3E39}"/>
              </a:ext>
            </a:extLst>
          </p:cNvPr>
          <p:cNvSpPr>
            <a:spLocks noGrp="1"/>
          </p:cNvSpPr>
          <p:nvPr>
            <p:ph type="dt" sz="half" idx="10"/>
          </p:nvPr>
        </p:nvSpPr>
        <p:spPr/>
        <p:txBody>
          <a:bodyPr/>
          <a:lstStyle>
            <a:lvl1pPr>
              <a:defRPr/>
            </a:lvl1pPr>
          </a:lstStyle>
          <a:p>
            <a:pPr>
              <a:defRPr/>
            </a:pPr>
            <a:fld id="{EF9CEDBC-C01A-D844-8D92-56B40DCFA0A0}" type="datetime1">
              <a:rPr lang="en-US" altLang="en-US"/>
              <a:pPr>
                <a:defRPr/>
              </a:pPr>
              <a:t>9/15/23</a:t>
            </a:fld>
            <a:endParaRPr lang="en-US" altLang="en-US"/>
          </a:p>
        </p:txBody>
      </p:sp>
      <p:sp>
        <p:nvSpPr>
          <p:cNvPr id="5" name="Footer Placeholder 4">
            <a:extLst>
              <a:ext uri="{FF2B5EF4-FFF2-40B4-BE49-F238E27FC236}">
                <a16:creationId xmlns:a16="http://schemas.microsoft.com/office/drawing/2014/main" id="{D526A75E-87C3-0B4F-BF5E-E4BCA9B118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F6364D-BC47-FB41-B236-8A423CA574B9}"/>
              </a:ext>
            </a:extLst>
          </p:cNvPr>
          <p:cNvSpPr>
            <a:spLocks noGrp="1"/>
          </p:cNvSpPr>
          <p:nvPr>
            <p:ph type="sldNum" sz="quarter" idx="12"/>
          </p:nvPr>
        </p:nvSpPr>
        <p:spPr/>
        <p:txBody>
          <a:bodyPr/>
          <a:lstStyle>
            <a:lvl1pPr>
              <a:defRPr/>
            </a:lvl1pPr>
          </a:lstStyle>
          <a:p>
            <a:pPr>
              <a:defRPr/>
            </a:pPr>
            <a:fld id="{F2C540F3-6631-3948-9F88-CBC438DBC14C}" type="slidenum">
              <a:rPr lang="en-US" altLang="en-US"/>
              <a:pPr>
                <a:defRPr/>
              </a:pPr>
              <a:t>‹#›</a:t>
            </a:fld>
            <a:endParaRPr lang="en-US" altLang="en-US"/>
          </a:p>
        </p:txBody>
      </p:sp>
    </p:spTree>
    <p:extLst>
      <p:ext uri="{BB962C8B-B14F-4D97-AF65-F5344CB8AC3E}">
        <p14:creationId xmlns:p14="http://schemas.microsoft.com/office/powerpoint/2010/main" val="1229175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F9C52B-C4AD-0445-8454-B31FE5F67B8C}"/>
              </a:ext>
            </a:extLst>
          </p:cNvPr>
          <p:cNvSpPr>
            <a:spLocks noGrp="1"/>
          </p:cNvSpPr>
          <p:nvPr>
            <p:ph type="dt" sz="half" idx="10"/>
          </p:nvPr>
        </p:nvSpPr>
        <p:spPr/>
        <p:txBody>
          <a:bodyPr/>
          <a:lstStyle>
            <a:lvl1pPr>
              <a:defRPr/>
            </a:lvl1pPr>
          </a:lstStyle>
          <a:p>
            <a:pPr>
              <a:defRPr/>
            </a:pPr>
            <a:fld id="{113B2F6B-2EBE-284A-9A35-56664AFC1540}" type="datetime1">
              <a:rPr lang="en-US" altLang="en-US"/>
              <a:pPr>
                <a:defRPr/>
              </a:pPr>
              <a:t>9/15/23</a:t>
            </a:fld>
            <a:endParaRPr lang="en-US" altLang="en-US"/>
          </a:p>
        </p:txBody>
      </p:sp>
      <p:sp>
        <p:nvSpPr>
          <p:cNvPr id="5" name="Footer Placeholder 4">
            <a:extLst>
              <a:ext uri="{FF2B5EF4-FFF2-40B4-BE49-F238E27FC236}">
                <a16:creationId xmlns:a16="http://schemas.microsoft.com/office/drawing/2014/main" id="{A29EB5FB-A8A8-024F-8AA5-888947972F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601AFD-77C9-7E43-A4DA-8E0F850DCD23}"/>
              </a:ext>
            </a:extLst>
          </p:cNvPr>
          <p:cNvSpPr>
            <a:spLocks noGrp="1"/>
          </p:cNvSpPr>
          <p:nvPr>
            <p:ph type="sldNum" sz="quarter" idx="12"/>
          </p:nvPr>
        </p:nvSpPr>
        <p:spPr/>
        <p:txBody>
          <a:bodyPr/>
          <a:lstStyle>
            <a:lvl1pPr>
              <a:defRPr/>
            </a:lvl1pPr>
          </a:lstStyle>
          <a:p>
            <a:pPr>
              <a:defRPr/>
            </a:pPr>
            <a:fld id="{D196F476-201A-C24F-881A-C69AB6325738}" type="slidenum">
              <a:rPr lang="en-US" altLang="en-US"/>
              <a:pPr>
                <a:defRPr/>
              </a:pPr>
              <a:t>‹#›</a:t>
            </a:fld>
            <a:endParaRPr lang="en-US" altLang="en-US"/>
          </a:p>
        </p:txBody>
      </p:sp>
    </p:spTree>
    <p:extLst>
      <p:ext uri="{BB962C8B-B14F-4D97-AF65-F5344CB8AC3E}">
        <p14:creationId xmlns:p14="http://schemas.microsoft.com/office/powerpoint/2010/main" val="3765606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58E01DF-DF9C-0540-8A78-B478720747DE}"/>
              </a:ext>
            </a:extLst>
          </p:cNvPr>
          <p:cNvSpPr>
            <a:spLocks noGrp="1"/>
          </p:cNvSpPr>
          <p:nvPr>
            <p:ph type="dt" sz="half" idx="10"/>
          </p:nvPr>
        </p:nvSpPr>
        <p:spPr/>
        <p:txBody>
          <a:bodyPr/>
          <a:lstStyle>
            <a:lvl1pPr>
              <a:defRPr/>
            </a:lvl1pPr>
          </a:lstStyle>
          <a:p>
            <a:pPr>
              <a:defRPr/>
            </a:pPr>
            <a:fld id="{FF012F63-8C1B-6D4B-8A0C-9E40CC1E5452}" type="datetime1">
              <a:rPr lang="en-US" altLang="en-US"/>
              <a:pPr>
                <a:defRPr/>
              </a:pPr>
              <a:t>9/15/23</a:t>
            </a:fld>
            <a:endParaRPr lang="en-US" altLang="en-US"/>
          </a:p>
        </p:txBody>
      </p:sp>
      <p:sp>
        <p:nvSpPr>
          <p:cNvPr id="6" name="Footer Placeholder 4">
            <a:extLst>
              <a:ext uri="{FF2B5EF4-FFF2-40B4-BE49-F238E27FC236}">
                <a16:creationId xmlns:a16="http://schemas.microsoft.com/office/drawing/2014/main" id="{4D975C5B-1542-3242-BF09-99B00E63E7E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7A8E53-CA22-1447-B132-633D940846C2}"/>
              </a:ext>
            </a:extLst>
          </p:cNvPr>
          <p:cNvSpPr>
            <a:spLocks noGrp="1"/>
          </p:cNvSpPr>
          <p:nvPr>
            <p:ph type="sldNum" sz="quarter" idx="12"/>
          </p:nvPr>
        </p:nvSpPr>
        <p:spPr/>
        <p:txBody>
          <a:bodyPr/>
          <a:lstStyle>
            <a:lvl1pPr>
              <a:defRPr/>
            </a:lvl1pPr>
          </a:lstStyle>
          <a:p>
            <a:pPr>
              <a:defRPr/>
            </a:pPr>
            <a:fld id="{4A1F2768-D5CB-6047-BE6D-8B8F6B8EF3BA}" type="slidenum">
              <a:rPr lang="en-US" altLang="en-US"/>
              <a:pPr>
                <a:defRPr/>
              </a:pPr>
              <a:t>‹#›</a:t>
            </a:fld>
            <a:endParaRPr lang="en-US" altLang="en-US"/>
          </a:p>
        </p:txBody>
      </p:sp>
    </p:spTree>
    <p:extLst>
      <p:ext uri="{BB962C8B-B14F-4D97-AF65-F5344CB8AC3E}">
        <p14:creationId xmlns:p14="http://schemas.microsoft.com/office/powerpoint/2010/main" val="317873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7ED8289-5921-BA4A-ABD9-D624F7E1C202}"/>
              </a:ext>
            </a:extLst>
          </p:cNvPr>
          <p:cNvSpPr>
            <a:spLocks noGrp="1"/>
          </p:cNvSpPr>
          <p:nvPr>
            <p:ph type="dt" sz="half" idx="10"/>
          </p:nvPr>
        </p:nvSpPr>
        <p:spPr/>
        <p:txBody>
          <a:bodyPr/>
          <a:lstStyle>
            <a:lvl1pPr>
              <a:defRPr/>
            </a:lvl1pPr>
          </a:lstStyle>
          <a:p>
            <a:pPr>
              <a:defRPr/>
            </a:pPr>
            <a:fld id="{2B45126B-B638-1246-9655-71A2B99D48DA}" type="datetime1">
              <a:rPr lang="en-US" altLang="en-US"/>
              <a:pPr>
                <a:defRPr/>
              </a:pPr>
              <a:t>9/15/23</a:t>
            </a:fld>
            <a:endParaRPr lang="en-US" altLang="en-US"/>
          </a:p>
        </p:txBody>
      </p:sp>
      <p:sp>
        <p:nvSpPr>
          <p:cNvPr id="8" name="Footer Placeholder 4">
            <a:extLst>
              <a:ext uri="{FF2B5EF4-FFF2-40B4-BE49-F238E27FC236}">
                <a16:creationId xmlns:a16="http://schemas.microsoft.com/office/drawing/2014/main" id="{17975AF9-412B-544B-A1B5-250A209D134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89BFA53-18FC-2040-8612-BAE84663A764}"/>
              </a:ext>
            </a:extLst>
          </p:cNvPr>
          <p:cNvSpPr>
            <a:spLocks noGrp="1"/>
          </p:cNvSpPr>
          <p:nvPr>
            <p:ph type="sldNum" sz="quarter" idx="12"/>
          </p:nvPr>
        </p:nvSpPr>
        <p:spPr/>
        <p:txBody>
          <a:bodyPr/>
          <a:lstStyle>
            <a:lvl1pPr>
              <a:defRPr/>
            </a:lvl1pPr>
          </a:lstStyle>
          <a:p>
            <a:pPr>
              <a:defRPr/>
            </a:pPr>
            <a:fld id="{C47DFE1A-C621-2449-B2C9-D53BFB613882}" type="slidenum">
              <a:rPr lang="en-US" altLang="en-US"/>
              <a:pPr>
                <a:defRPr/>
              </a:pPr>
              <a:t>‹#›</a:t>
            </a:fld>
            <a:endParaRPr lang="en-US" altLang="en-US"/>
          </a:p>
        </p:txBody>
      </p:sp>
    </p:spTree>
    <p:extLst>
      <p:ext uri="{BB962C8B-B14F-4D97-AF65-F5344CB8AC3E}">
        <p14:creationId xmlns:p14="http://schemas.microsoft.com/office/powerpoint/2010/main" val="1887492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75BAA53-A5D3-BC49-BDF9-FCA9C3274A6E}"/>
              </a:ext>
            </a:extLst>
          </p:cNvPr>
          <p:cNvSpPr>
            <a:spLocks noGrp="1"/>
          </p:cNvSpPr>
          <p:nvPr>
            <p:ph type="dt" sz="half" idx="10"/>
          </p:nvPr>
        </p:nvSpPr>
        <p:spPr/>
        <p:txBody>
          <a:bodyPr/>
          <a:lstStyle>
            <a:lvl1pPr>
              <a:defRPr/>
            </a:lvl1pPr>
          </a:lstStyle>
          <a:p>
            <a:pPr>
              <a:defRPr/>
            </a:pPr>
            <a:fld id="{BBDB8CEF-F7C8-4C42-A398-ACB08B70E14D}" type="datetime1">
              <a:rPr lang="en-US" altLang="en-US"/>
              <a:pPr>
                <a:defRPr/>
              </a:pPr>
              <a:t>9/15/23</a:t>
            </a:fld>
            <a:endParaRPr lang="en-US" altLang="en-US"/>
          </a:p>
        </p:txBody>
      </p:sp>
      <p:sp>
        <p:nvSpPr>
          <p:cNvPr id="4" name="Footer Placeholder 4">
            <a:extLst>
              <a:ext uri="{FF2B5EF4-FFF2-40B4-BE49-F238E27FC236}">
                <a16:creationId xmlns:a16="http://schemas.microsoft.com/office/drawing/2014/main" id="{B4643B1E-DB19-604F-BDA6-FEA54D04A9B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BE778B8-514F-C945-9A10-F7B71C7B49F0}"/>
              </a:ext>
            </a:extLst>
          </p:cNvPr>
          <p:cNvSpPr>
            <a:spLocks noGrp="1"/>
          </p:cNvSpPr>
          <p:nvPr>
            <p:ph type="sldNum" sz="quarter" idx="12"/>
          </p:nvPr>
        </p:nvSpPr>
        <p:spPr/>
        <p:txBody>
          <a:bodyPr/>
          <a:lstStyle>
            <a:lvl1pPr>
              <a:defRPr/>
            </a:lvl1pPr>
          </a:lstStyle>
          <a:p>
            <a:pPr>
              <a:defRPr/>
            </a:pPr>
            <a:fld id="{9033CB9F-AC8F-474A-9BC7-68FFFC6D6AA9}" type="slidenum">
              <a:rPr lang="en-US" altLang="en-US"/>
              <a:pPr>
                <a:defRPr/>
              </a:pPr>
              <a:t>‹#›</a:t>
            </a:fld>
            <a:endParaRPr lang="en-US" altLang="en-US"/>
          </a:p>
        </p:txBody>
      </p:sp>
    </p:spTree>
    <p:extLst>
      <p:ext uri="{BB962C8B-B14F-4D97-AF65-F5344CB8AC3E}">
        <p14:creationId xmlns:p14="http://schemas.microsoft.com/office/powerpoint/2010/main" val="562065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C4163DE-29CC-FE42-AB27-4F1A8B1ABD65}"/>
              </a:ext>
            </a:extLst>
          </p:cNvPr>
          <p:cNvSpPr>
            <a:spLocks noGrp="1"/>
          </p:cNvSpPr>
          <p:nvPr>
            <p:ph type="dt" sz="half" idx="10"/>
          </p:nvPr>
        </p:nvSpPr>
        <p:spPr/>
        <p:txBody>
          <a:bodyPr/>
          <a:lstStyle>
            <a:lvl1pPr>
              <a:defRPr/>
            </a:lvl1pPr>
          </a:lstStyle>
          <a:p>
            <a:pPr>
              <a:defRPr/>
            </a:pPr>
            <a:fld id="{EB5E309D-EDAD-644A-A756-83507E5DECC4}" type="datetime1">
              <a:rPr lang="en-US" altLang="en-US"/>
              <a:pPr>
                <a:defRPr/>
              </a:pPr>
              <a:t>9/15/23</a:t>
            </a:fld>
            <a:endParaRPr lang="en-US" altLang="en-US"/>
          </a:p>
        </p:txBody>
      </p:sp>
      <p:sp>
        <p:nvSpPr>
          <p:cNvPr id="3" name="Footer Placeholder 4">
            <a:extLst>
              <a:ext uri="{FF2B5EF4-FFF2-40B4-BE49-F238E27FC236}">
                <a16:creationId xmlns:a16="http://schemas.microsoft.com/office/drawing/2014/main" id="{E331CF8F-586E-F244-A960-1D5539B0D5B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73F2D8D-5518-B84D-8B6A-FAFDBC598DCF}"/>
              </a:ext>
            </a:extLst>
          </p:cNvPr>
          <p:cNvSpPr>
            <a:spLocks noGrp="1"/>
          </p:cNvSpPr>
          <p:nvPr>
            <p:ph type="sldNum" sz="quarter" idx="12"/>
          </p:nvPr>
        </p:nvSpPr>
        <p:spPr/>
        <p:txBody>
          <a:bodyPr/>
          <a:lstStyle>
            <a:lvl1pPr>
              <a:defRPr/>
            </a:lvl1pPr>
          </a:lstStyle>
          <a:p>
            <a:pPr>
              <a:defRPr/>
            </a:pPr>
            <a:fld id="{8AB412E6-5EAF-AD42-BF7E-5432618F1E15}" type="slidenum">
              <a:rPr lang="en-US" altLang="en-US"/>
              <a:pPr>
                <a:defRPr/>
              </a:pPr>
              <a:t>‹#›</a:t>
            </a:fld>
            <a:endParaRPr lang="en-US" altLang="en-US"/>
          </a:p>
        </p:txBody>
      </p:sp>
    </p:spTree>
    <p:extLst>
      <p:ext uri="{BB962C8B-B14F-4D97-AF65-F5344CB8AC3E}">
        <p14:creationId xmlns:p14="http://schemas.microsoft.com/office/powerpoint/2010/main" val="1447014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7BCADAA-7E82-7C4A-B00C-68F07050D736}"/>
              </a:ext>
            </a:extLst>
          </p:cNvPr>
          <p:cNvSpPr>
            <a:spLocks noGrp="1" noChangeArrowheads="1"/>
          </p:cNvSpPr>
          <p:nvPr>
            <p:ph type="dt" sz="half" idx="10"/>
          </p:nvPr>
        </p:nvSpPr>
        <p:spPr>
          <a:ln/>
        </p:spPr>
        <p:txBody>
          <a:bodyPr/>
          <a:lstStyle>
            <a:lvl1pPr>
              <a:defRPr/>
            </a:lvl1pPr>
          </a:lstStyle>
          <a:p>
            <a:pPr>
              <a:defRPr/>
            </a:pPr>
            <a:fld id="{39ECB9CA-CD55-CA41-8AA2-44163B2B09A1}" type="datetime1">
              <a:rPr lang="en-US" altLang="en-US"/>
              <a:pPr>
                <a:defRPr/>
              </a:pPr>
              <a:t>9/15/23</a:t>
            </a:fld>
            <a:endParaRPr lang="en-US" altLang="en-US"/>
          </a:p>
        </p:txBody>
      </p:sp>
      <p:sp>
        <p:nvSpPr>
          <p:cNvPr id="5" name="Rectangle 5">
            <a:extLst>
              <a:ext uri="{FF2B5EF4-FFF2-40B4-BE49-F238E27FC236}">
                <a16:creationId xmlns:a16="http://schemas.microsoft.com/office/drawing/2014/main" id="{9925B5BE-DC68-EE43-979C-5AF3CAAC81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1EB04A-EC38-C744-8D73-D693983D18F8}"/>
              </a:ext>
            </a:extLst>
          </p:cNvPr>
          <p:cNvSpPr>
            <a:spLocks noGrp="1" noChangeArrowheads="1"/>
          </p:cNvSpPr>
          <p:nvPr>
            <p:ph type="sldNum" sz="quarter" idx="12"/>
          </p:nvPr>
        </p:nvSpPr>
        <p:spPr>
          <a:ln/>
        </p:spPr>
        <p:txBody>
          <a:bodyPr/>
          <a:lstStyle>
            <a:lvl1pPr>
              <a:defRPr/>
            </a:lvl1pPr>
          </a:lstStyle>
          <a:p>
            <a:pPr>
              <a:defRPr/>
            </a:pPr>
            <a:fld id="{CF499415-5269-4342-94B4-848AF58C3B6F}" type="slidenum">
              <a:rPr lang="en-US" altLang="en-US"/>
              <a:pPr>
                <a:defRPr/>
              </a:pPr>
              <a:t>‹#›</a:t>
            </a:fld>
            <a:endParaRPr lang="en-US" altLang="en-US"/>
          </a:p>
        </p:txBody>
      </p:sp>
    </p:spTree>
    <p:extLst>
      <p:ext uri="{BB962C8B-B14F-4D97-AF65-F5344CB8AC3E}">
        <p14:creationId xmlns:p14="http://schemas.microsoft.com/office/powerpoint/2010/main" val="1445088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C696155-5B23-2D40-95C9-0DA447022C49}"/>
              </a:ext>
            </a:extLst>
          </p:cNvPr>
          <p:cNvSpPr>
            <a:spLocks noGrp="1"/>
          </p:cNvSpPr>
          <p:nvPr>
            <p:ph type="dt" sz="half" idx="10"/>
          </p:nvPr>
        </p:nvSpPr>
        <p:spPr/>
        <p:txBody>
          <a:bodyPr/>
          <a:lstStyle>
            <a:lvl1pPr>
              <a:defRPr/>
            </a:lvl1pPr>
          </a:lstStyle>
          <a:p>
            <a:pPr>
              <a:defRPr/>
            </a:pPr>
            <a:fld id="{716031E3-9AFB-ED49-A66B-926B4D3EC4AC}" type="datetime1">
              <a:rPr lang="en-US" altLang="en-US"/>
              <a:pPr>
                <a:defRPr/>
              </a:pPr>
              <a:t>9/15/23</a:t>
            </a:fld>
            <a:endParaRPr lang="en-US" altLang="en-US"/>
          </a:p>
        </p:txBody>
      </p:sp>
      <p:sp>
        <p:nvSpPr>
          <p:cNvPr id="6" name="Footer Placeholder 4">
            <a:extLst>
              <a:ext uri="{FF2B5EF4-FFF2-40B4-BE49-F238E27FC236}">
                <a16:creationId xmlns:a16="http://schemas.microsoft.com/office/drawing/2014/main" id="{BC4E7E93-02D1-834D-B4AC-997993D1C0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0B1027C-8645-D84C-B890-8206351F040E}"/>
              </a:ext>
            </a:extLst>
          </p:cNvPr>
          <p:cNvSpPr>
            <a:spLocks noGrp="1"/>
          </p:cNvSpPr>
          <p:nvPr>
            <p:ph type="sldNum" sz="quarter" idx="12"/>
          </p:nvPr>
        </p:nvSpPr>
        <p:spPr/>
        <p:txBody>
          <a:bodyPr/>
          <a:lstStyle>
            <a:lvl1pPr>
              <a:defRPr/>
            </a:lvl1pPr>
          </a:lstStyle>
          <a:p>
            <a:pPr>
              <a:defRPr/>
            </a:pPr>
            <a:fld id="{73F8BEF6-02E9-3540-ADDF-985AAFF900BA}" type="slidenum">
              <a:rPr lang="en-US" altLang="en-US"/>
              <a:pPr>
                <a:defRPr/>
              </a:pPr>
              <a:t>‹#›</a:t>
            </a:fld>
            <a:endParaRPr lang="en-US" altLang="en-US"/>
          </a:p>
        </p:txBody>
      </p:sp>
    </p:spTree>
    <p:extLst>
      <p:ext uri="{BB962C8B-B14F-4D97-AF65-F5344CB8AC3E}">
        <p14:creationId xmlns:p14="http://schemas.microsoft.com/office/powerpoint/2010/main" val="1305079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E6FB150-EC19-DA41-BC5E-3AA284A8EA65}"/>
              </a:ext>
            </a:extLst>
          </p:cNvPr>
          <p:cNvSpPr>
            <a:spLocks noGrp="1"/>
          </p:cNvSpPr>
          <p:nvPr>
            <p:ph type="dt" sz="half" idx="10"/>
          </p:nvPr>
        </p:nvSpPr>
        <p:spPr/>
        <p:txBody>
          <a:bodyPr/>
          <a:lstStyle>
            <a:lvl1pPr>
              <a:defRPr/>
            </a:lvl1pPr>
          </a:lstStyle>
          <a:p>
            <a:pPr>
              <a:defRPr/>
            </a:pPr>
            <a:fld id="{933334C9-7C7B-724C-8C01-57007C4CA381}" type="datetime1">
              <a:rPr lang="en-US" altLang="en-US"/>
              <a:pPr>
                <a:defRPr/>
              </a:pPr>
              <a:t>9/15/23</a:t>
            </a:fld>
            <a:endParaRPr lang="en-US" altLang="en-US"/>
          </a:p>
        </p:txBody>
      </p:sp>
      <p:sp>
        <p:nvSpPr>
          <p:cNvPr id="6" name="Footer Placeholder 4">
            <a:extLst>
              <a:ext uri="{FF2B5EF4-FFF2-40B4-BE49-F238E27FC236}">
                <a16:creationId xmlns:a16="http://schemas.microsoft.com/office/drawing/2014/main" id="{1966EDAA-5733-2E45-B1F4-CBC681E20C0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8AC726-E73A-7242-92AA-6717AE14496C}"/>
              </a:ext>
            </a:extLst>
          </p:cNvPr>
          <p:cNvSpPr>
            <a:spLocks noGrp="1"/>
          </p:cNvSpPr>
          <p:nvPr>
            <p:ph type="sldNum" sz="quarter" idx="12"/>
          </p:nvPr>
        </p:nvSpPr>
        <p:spPr/>
        <p:txBody>
          <a:bodyPr/>
          <a:lstStyle>
            <a:lvl1pPr>
              <a:defRPr/>
            </a:lvl1pPr>
          </a:lstStyle>
          <a:p>
            <a:pPr>
              <a:defRPr/>
            </a:pPr>
            <a:fld id="{0D21E385-4BB4-5440-BC9F-6082D35EA7A1}" type="slidenum">
              <a:rPr lang="en-US" altLang="en-US"/>
              <a:pPr>
                <a:defRPr/>
              </a:pPr>
              <a:t>‹#›</a:t>
            </a:fld>
            <a:endParaRPr lang="en-US" altLang="en-US"/>
          </a:p>
        </p:txBody>
      </p:sp>
    </p:spTree>
    <p:extLst>
      <p:ext uri="{BB962C8B-B14F-4D97-AF65-F5344CB8AC3E}">
        <p14:creationId xmlns:p14="http://schemas.microsoft.com/office/powerpoint/2010/main" val="2331810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807D3-8C0E-3A49-9C94-7159C4B88DD8}"/>
              </a:ext>
            </a:extLst>
          </p:cNvPr>
          <p:cNvSpPr>
            <a:spLocks noGrp="1"/>
          </p:cNvSpPr>
          <p:nvPr>
            <p:ph type="dt" sz="half" idx="10"/>
          </p:nvPr>
        </p:nvSpPr>
        <p:spPr/>
        <p:txBody>
          <a:bodyPr/>
          <a:lstStyle>
            <a:lvl1pPr>
              <a:defRPr/>
            </a:lvl1pPr>
          </a:lstStyle>
          <a:p>
            <a:pPr>
              <a:defRPr/>
            </a:pPr>
            <a:fld id="{2916EFB4-B30F-C74B-9EDB-33B2E19AFCDE}" type="datetime1">
              <a:rPr lang="en-US" altLang="en-US"/>
              <a:pPr>
                <a:defRPr/>
              </a:pPr>
              <a:t>9/15/23</a:t>
            </a:fld>
            <a:endParaRPr lang="en-US" altLang="en-US"/>
          </a:p>
        </p:txBody>
      </p:sp>
      <p:sp>
        <p:nvSpPr>
          <p:cNvPr id="5" name="Footer Placeholder 4">
            <a:extLst>
              <a:ext uri="{FF2B5EF4-FFF2-40B4-BE49-F238E27FC236}">
                <a16:creationId xmlns:a16="http://schemas.microsoft.com/office/drawing/2014/main" id="{CFD67AF8-EA06-954B-A485-D2ACDA4AC5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258A31-20E5-5140-A00B-006298668C85}"/>
              </a:ext>
            </a:extLst>
          </p:cNvPr>
          <p:cNvSpPr>
            <a:spLocks noGrp="1"/>
          </p:cNvSpPr>
          <p:nvPr>
            <p:ph type="sldNum" sz="quarter" idx="12"/>
          </p:nvPr>
        </p:nvSpPr>
        <p:spPr/>
        <p:txBody>
          <a:bodyPr/>
          <a:lstStyle>
            <a:lvl1pPr>
              <a:defRPr/>
            </a:lvl1pPr>
          </a:lstStyle>
          <a:p>
            <a:pPr>
              <a:defRPr/>
            </a:pPr>
            <a:fld id="{012DC80C-1C47-7F48-876C-F380CD7C0763}" type="slidenum">
              <a:rPr lang="en-US" altLang="en-US"/>
              <a:pPr>
                <a:defRPr/>
              </a:pPr>
              <a:t>‹#›</a:t>
            </a:fld>
            <a:endParaRPr lang="en-US" altLang="en-US"/>
          </a:p>
        </p:txBody>
      </p:sp>
    </p:spTree>
    <p:extLst>
      <p:ext uri="{BB962C8B-B14F-4D97-AF65-F5344CB8AC3E}">
        <p14:creationId xmlns:p14="http://schemas.microsoft.com/office/powerpoint/2010/main" val="2954686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0D3C1-BF6B-BD43-AA27-3630802ADFCA}"/>
              </a:ext>
            </a:extLst>
          </p:cNvPr>
          <p:cNvSpPr>
            <a:spLocks noGrp="1"/>
          </p:cNvSpPr>
          <p:nvPr>
            <p:ph type="dt" sz="half" idx="10"/>
          </p:nvPr>
        </p:nvSpPr>
        <p:spPr/>
        <p:txBody>
          <a:bodyPr/>
          <a:lstStyle>
            <a:lvl1pPr>
              <a:defRPr/>
            </a:lvl1pPr>
          </a:lstStyle>
          <a:p>
            <a:pPr>
              <a:defRPr/>
            </a:pPr>
            <a:fld id="{106604F2-3343-9B48-A499-588AF4FB7ADB}" type="datetime1">
              <a:rPr lang="en-US" altLang="en-US"/>
              <a:pPr>
                <a:defRPr/>
              </a:pPr>
              <a:t>9/15/23</a:t>
            </a:fld>
            <a:endParaRPr lang="en-US" altLang="en-US"/>
          </a:p>
        </p:txBody>
      </p:sp>
      <p:sp>
        <p:nvSpPr>
          <p:cNvPr id="5" name="Footer Placeholder 4">
            <a:extLst>
              <a:ext uri="{FF2B5EF4-FFF2-40B4-BE49-F238E27FC236}">
                <a16:creationId xmlns:a16="http://schemas.microsoft.com/office/drawing/2014/main" id="{52D4E000-F7BB-3E41-BB8F-A64FFFF3D6C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A5CF16-8614-0945-88FF-FF0A042F3E51}"/>
              </a:ext>
            </a:extLst>
          </p:cNvPr>
          <p:cNvSpPr>
            <a:spLocks noGrp="1"/>
          </p:cNvSpPr>
          <p:nvPr>
            <p:ph type="sldNum" sz="quarter" idx="12"/>
          </p:nvPr>
        </p:nvSpPr>
        <p:spPr/>
        <p:txBody>
          <a:bodyPr/>
          <a:lstStyle>
            <a:lvl1pPr>
              <a:defRPr/>
            </a:lvl1pPr>
          </a:lstStyle>
          <a:p>
            <a:pPr>
              <a:defRPr/>
            </a:pPr>
            <a:fld id="{5BAFD881-849B-2442-A07C-0C2E2657C38A}" type="slidenum">
              <a:rPr lang="en-US" altLang="en-US"/>
              <a:pPr>
                <a:defRPr/>
              </a:pPr>
              <a:t>‹#›</a:t>
            </a:fld>
            <a:endParaRPr lang="en-US" altLang="en-US"/>
          </a:p>
        </p:txBody>
      </p:sp>
    </p:spTree>
    <p:extLst>
      <p:ext uri="{BB962C8B-B14F-4D97-AF65-F5344CB8AC3E}">
        <p14:creationId xmlns:p14="http://schemas.microsoft.com/office/powerpoint/2010/main" val="3988714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J&amp;M Title Page">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EE77A8DE-BA4A-0E40-92E0-D1DD3FA8B74E}"/>
              </a:ext>
            </a:extLst>
          </p:cNvPr>
          <p:cNvGrpSpPr>
            <a:grpSpLocks/>
          </p:cNvGrpSpPr>
          <p:nvPr userDrawn="1"/>
        </p:nvGrpSpPr>
        <p:grpSpPr bwMode="auto">
          <a:xfrm>
            <a:off x="0" y="0"/>
            <a:ext cx="9144000" cy="6858000"/>
            <a:chOff x="0" y="0"/>
            <a:chExt cx="9144000" cy="6858000"/>
          </a:xfrm>
        </p:grpSpPr>
        <p:pic>
          <p:nvPicPr>
            <p:cNvPr id="3" name="Picture 7">
              <a:extLst>
                <a:ext uri="{FF2B5EF4-FFF2-40B4-BE49-F238E27FC236}">
                  <a16:creationId xmlns:a16="http://schemas.microsoft.com/office/drawing/2014/main" id="{45A27C8E-2C54-564B-A6BA-5AC2413ABEC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background11 screen.ai">
              <a:extLst>
                <a:ext uri="{FF2B5EF4-FFF2-40B4-BE49-F238E27FC236}">
                  <a16:creationId xmlns:a16="http://schemas.microsoft.com/office/drawing/2014/main" id="{9A043891-3771-9D44-AD32-5971A0D30B5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381000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8455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BCC2AF9-85B5-6F42-8CCC-AC226807A7CD}"/>
              </a:ext>
            </a:extLst>
          </p:cNvPr>
          <p:cNvSpPr>
            <a:spLocks noGrp="1" noChangeArrowheads="1"/>
          </p:cNvSpPr>
          <p:nvPr>
            <p:ph type="dt" sz="half" idx="10"/>
          </p:nvPr>
        </p:nvSpPr>
        <p:spPr>
          <a:ln/>
        </p:spPr>
        <p:txBody>
          <a:bodyPr/>
          <a:lstStyle>
            <a:lvl1pPr>
              <a:defRPr/>
            </a:lvl1pPr>
          </a:lstStyle>
          <a:p>
            <a:pPr>
              <a:defRPr/>
            </a:pPr>
            <a:fld id="{C2137E1B-122D-964D-A07F-AA9966E1367E}" type="datetime1">
              <a:rPr lang="en-US" altLang="en-US"/>
              <a:pPr>
                <a:defRPr/>
              </a:pPr>
              <a:t>9/15/23</a:t>
            </a:fld>
            <a:endParaRPr lang="en-US" altLang="en-US"/>
          </a:p>
        </p:txBody>
      </p:sp>
      <p:sp>
        <p:nvSpPr>
          <p:cNvPr id="5" name="Rectangle 5">
            <a:extLst>
              <a:ext uri="{FF2B5EF4-FFF2-40B4-BE49-F238E27FC236}">
                <a16:creationId xmlns:a16="http://schemas.microsoft.com/office/drawing/2014/main" id="{208410B2-E3E3-154A-B282-2DBFC57E30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78C41D-F5AD-DD41-A902-8CAAF050AE96}"/>
              </a:ext>
            </a:extLst>
          </p:cNvPr>
          <p:cNvSpPr>
            <a:spLocks noGrp="1" noChangeArrowheads="1"/>
          </p:cNvSpPr>
          <p:nvPr>
            <p:ph type="sldNum" sz="quarter" idx="12"/>
          </p:nvPr>
        </p:nvSpPr>
        <p:spPr>
          <a:ln/>
        </p:spPr>
        <p:txBody>
          <a:bodyPr/>
          <a:lstStyle>
            <a:lvl1pPr>
              <a:defRPr/>
            </a:lvl1pPr>
          </a:lstStyle>
          <a:p>
            <a:pPr>
              <a:defRPr/>
            </a:pPr>
            <a:fld id="{2724E0D1-156D-F64F-A12F-BA661F5BF82E}" type="slidenum">
              <a:rPr lang="en-US" altLang="en-US"/>
              <a:pPr>
                <a:defRPr/>
              </a:pPr>
              <a:t>‹#›</a:t>
            </a:fld>
            <a:endParaRPr lang="en-US" altLang="en-US"/>
          </a:p>
        </p:txBody>
      </p:sp>
    </p:spTree>
    <p:extLst>
      <p:ext uri="{BB962C8B-B14F-4D97-AF65-F5344CB8AC3E}">
        <p14:creationId xmlns:p14="http://schemas.microsoft.com/office/powerpoint/2010/main" val="244268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FF84125-3009-7F41-93EA-6F3DF8F725A7}"/>
              </a:ext>
            </a:extLst>
          </p:cNvPr>
          <p:cNvSpPr>
            <a:spLocks noGrp="1" noChangeArrowheads="1"/>
          </p:cNvSpPr>
          <p:nvPr>
            <p:ph type="dt" sz="half" idx="10"/>
          </p:nvPr>
        </p:nvSpPr>
        <p:spPr>
          <a:ln/>
        </p:spPr>
        <p:txBody>
          <a:bodyPr/>
          <a:lstStyle>
            <a:lvl1pPr>
              <a:defRPr/>
            </a:lvl1pPr>
          </a:lstStyle>
          <a:p>
            <a:pPr>
              <a:defRPr/>
            </a:pPr>
            <a:fld id="{F583A178-37D8-654E-B2B7-823530324659}" type="datetime1">
              <a:rPr lang="en-US" altLang="en-US"/>
              <a:pPr>
                <a:defRPr/>
              </a:pPr>
              <a:t>9/15/23</a:t>
            </a:fld>
            <a:endParaRPr lang="en-US" altLang="en-US"/>
          </a:p>
        </p:txBody>
      </p:sp>
      <p:sp>
        <p:nvSpPr>
          <p:cNvPr id="6" name="Rectangle 5">
            <a:extLst>
              <a:ext uri="{FF2B5EF4-FFF2-40B4-BE49-F238E27FC236}">
                <a16:creationId xmlns:a16="http://schemas.microsoft.com/office/drawing/2014/main" id="{296424B1-8CB9-4F48-9C59-AD4C115ADA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32FC71-3678-9C41-A6D7-1DDE8EA59FE4}"/>
              </a:ext>
            </a:extLst>
          </p:cNvPr>
          <p:cNvSpPr>
            <a:spLocks noGrp="1" noChangeArrowheads="1"/>
          </p:cNvSpPr>
          <p:nvPr>
            <p:ph type="sldNum" sz="quarter" idx="12"/>
          </p:nvPr>
        </p:nvSpPr>
        <p:spPr>
          <a:ln/>
        </p:spPr>
        <p:txBody>
          <a:bodyPr/>
          <a:lstStyle>
            <a:lvl1pPr>
              <a:defRPr/>
            </a:lvl1pPr>
          </a:lstStyle>
          <a:p>
            <a:pPr>
              <a:defRPr/>
            </a:pPr>
            <a:fld id="{75ED0B90-E32B-484B-A762-81E85010E1AC}" type="slidenum">
              <a:rPr lang="en-US" altLang="en-US"/>
              <a:pPr>
                <a:defRPr/>
              </a:pPr>
              <a:t>‹#›</a:t>
            </a:fld>
            <a:endParaRPr lang="en-US" altLang="en-US"/>
          </a:p>
        </p:txBody>
      </p:sp>
    </p:spTree>
    <p:extLst>
      <p:ext uri="{BB962C8B-B14F-4D97-AF65-F5344CB8AC3E}">
        <p14:creationId xmlns:p14="http://schemas.microsoft.com/office/powerpoint/2010/main" val="31228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7B7F541-C760-6B4C-AC57-AB31E77ECF63}"/>
              </a:ext>
            </a:extLst>
          </p:cNvPr>
          <p:cNvSpPr>
            <a:spLocks noGrp="1" noChangeArrowheads="1"/>
          </p:cNvSpPr>
          <p:nvPr>
            <p:ph type="dt" sz="half" idx="10"/>
          </p:nvPr>
        </p:nvSpPr>
        <p:spPr>
          <a:ln/>
        </p:spPr>
        <p:txBody>
          <a:bodyPr/>
          <a:lstStyle>
            <a:lvl1pPr>
              <a:defRPr/>
            </a:lvl1pPr>
          </a:lstStyle>
          <a:p>
            <a:pPr>
              <a:defRPr/>
            </a:pPr>
            <a:fld id="{AAE6B0B4-C9BA-CB4C-9EAF-277884C18AC6}" type="datetime1">
              <a:rPr lang="en-US" altLang="en-US"/>
              <a:pPr>
                <a:defRPr/>
              </a:pPr>
              <a:t>9/15/23</a:t>
            </a:fld>
            <a:endParaRPr lang="en-US" altLang="en-US"/>
          </a:p>
        </p:txBody>
      </p:sp>
      <p:sp>
        <p:nvSpPr>
          <p:cNvPr id="8" name="Rectangle 5">
            <a:extLst>
              <a:ext uri="{FF2B5EF4-FFF2-40B4-BE49-F238E27FC236}">
                <a16:creationId xmlns:a16="http://schemas.microsoft.com/office/drawing/2014/main" id="{DD797A4F-20A5-5443-8430-4AF2E0F903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16AA867-483F-D849-AEC3-45C0E3E41A46}"/>
              </a:ext>
            </a:extLst>
          </p:cNvPr>
          <p:cNvSpPr>
            <a:spLocks noGrp="1" noChangeArrowheads="1"/>
          </p:cNvSpPr>
          <p:nvPr>
            <p:ph type="sldNum" sz="quarter" idx="12"/>
          </p:nvPr>
        </p:nvSpPr>
        <p:spPr>
          <a:ln/>
        </p:spPr>
        <p:txBody>
          <a:bodyPr/>
          <a:lstStyle>
            <a:lvl1pPr>
              <a:defRPr/>
            </a:lvl1pPr>
          </a:lstStyle>
          <a:p>
            <a:pPr>
              <a:defRPr/>
            </a:pPr>
            <a:fld id="{15ECFFF6-B20C-BF4A-BFCD-C9ED1B51A15B}" type="slidenum">
              <a:rPr lang="en-US" altLang="en-US"/>
              <a:pPr>
                <a:defRPr/>
              </a:pPr>
              <a:t>‹#›</a:t>
            </a:fld>
            <a:endParaRPr lang="en-US" altLang="en-US"/>
          </a:p>
        </p:txBody>
      </p:sp>
    </p:spTree>
    <p:extLst>
      <p:ext uri="{BB962C8B-B14F-4D97-AF65-F5344CB8AC3E}">
        <p14:creationId xmlns:p14="http://schemas.microsoft.com/office/powerpoint/2010/main" val="34505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7D6767-30A1-3B43-A1A5-F8957CC8EF0D}"/>
              </a:ext>
            </a:extLst>
          </p:cNvPr>
          <p:cNvSpPr>
            <a:spLocks noGrp="1" noChangeArrowheads="1"/>
          </p:cNvSpPr>
          <p:nvPr>
            <p:ph type="dt" sz="half" idx="10"/>
          </p:nvPr>
        </p:nvSpPr>
        <p:spPr>
          <a:ln/>
        </p:spPr>
        <p:txBody>
          <a:bodyPr/>
          <a:lstStyle>
            <a:lvl1pPr>
              <a:defRPr/>
            </a:lvl1pPr>
          </a:lstStyle>
          <a:p>
            <a:pPr>
              <a:defRPr/>
            </a:pPr>
            <a:fld id="{C396E0DA-B147-F248-B701-6ACD1B8256DD}" type="datetime1">
              <a:rPr lang="en-US" altLang="en-US"/>
              <a:pPr>
                <a:defRPr/>
              </a:pPr>
              <a:t>9/15/23</a:t>
            </a:fld>
            <a:endParaRPr lang="en-US" altLang="en-US"/>
          </a:p>
        </p:txBody>
      </p:sp>
      <p:sp>
        <p:nvSpPr>
          <p:cNvPr id="4" name="Rectangle 5">
            <a:extLst>
              <a:ext uri="{FF2B5EF4-FFF2-40B4-BE49-F238E27FC236}">
                <a16:creationId xmlns:a16="http://schemas.microsoft.com/office/drawing/2014/main" id="{94222074-3E57-C540-BFB2-5AE72C6319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7526FC-7AF0-CB4A-AA82-E0D0BA7D47F5}"/>
              </a:ext>
            </a:extLst>
          </p:cNvPr>
          <p:cNvSpPr>
            <a:spLocks noGrp="1" noChangeArrowheads="1"/>
          </p:cNvSpPr>
          <p:nvPr>
            <p:ph type="sldNum" sz="quarter" idx="12"/>
          </p:nvPr>
        </p:nvSpPr>
        <p:spPr>
          <a:ln/>
        </p:spPr>
        <p:txBody>
          <a:bodyPr/>
          <a:lstStyle>
            <a:lvl1pPr>
              <a:defRPr/>
            </a:lvl1pPr>
          </a:lstStyle>
          <a:p>
            <a:pPr>
              <a:defRPr/>
            </a:pPr>
            <a:fld id="{B9F3C5DC-1562-BD4D-860F-3640EBBF402B}" type="slidenum">
              <a:rPr lang="en-US" altLang="en-US"/>
              <a:pPr>
                <a:defRPr/>
              </a:pPr>
              <a:t>‹#›</a:t>
            </a:fld>
            <a:endParaRPr lang="en-US" altLang="en-US"/>
          </a:p>
        </p:txBody>
      </p:sp>
    </p:spTree>
    <p:extLst>
      <p:ext uri="{BB962C8B-B14F-4D97-AF65-F5344CB8AC3E}">
        <p14:creationId xmlns:p14="http://schemas.microsoft.com/office/powerpoint/2010/main" val="2596133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461B93-5CB9-7746-880D-331DA5BCF065}"/>
              </a:ext>
            </a:extLst>
          </p:cNvPr>
          <p:cNvSpPr>
            <a:spLocks noGrp="1" noChangeArrowheads="1"/>
          </p:cNvSpPr>
          <p:nvPr>
            <p:ph type="dt" sz="half" idx="10"/>
          </p:nvPr>
        </p:nvSpPr>
        <p:spPr>
          <a:ln/>
        </p:spPr>
        <p:txBody>
          <a:bodyPr/>
          <a:lstStyle>
            <a:lvl1pPr>
              <a:defRPr/>
            </a:lvl1pPr>
          </a:lstStyle>
          <a:p>
            <a:pPr>
              <a:defRPr/>
            </a:pPr>
            <a:fld id="{D44AA5A0-3ABD-D044-A10A-E9705BD2B0AC}" type="datetime1">
              <a:rPr lang="en-US" altLang="en-US"/>
              <a:pPr>
                <a:defRPr/>
              </a:pPr>
              <a:t>9/15/23</a:t>
            </a:fld>
            <a:endParaRPr lang="en-US" altLang="en-US"/>
          </a:p>
        </p:txBody>
      </p:sp>
      <p:sp>
        <p:nvSpPr>
          <p:cNvPr id="3" name="Rectangle 5">
            <a:extLst>
              <a:ext uri="{FF2B5EF4-FFF2-40B4-BE49-F238E27FC236}">
                <a16:creationId xmlns:a16="http://schemas.microsoft.com/office/drawing/2014/main" id="{9F8BD776-C102-B547-ABDF-6962D0B3E1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8A40F1C-4640-D94E-B9FA-EC056A26A7DD}"/>
              </a:ext>
            </a:extLst>
          </p:cNvPr>
          <p:cNvSpPr>
            <a:spLocks noGrp="1" noChangeArrowheads="1"/>
          </p:cNvSpPr>
          <p:nvPr>
            <p:ph type="sldNum" sz="quarter" idx="12"/>
          </p:nvPr>
        </p:nvSpPr>
        <p:spPr>
          <a:ln/>
        </p:spPr>
        <p:txBody>
          <a:bodyPr/>
          <a:lstStyle>
            <a:lvl1pPr>
              <a:defRPr/>
            </a:lvl1pPr>
          </a:lstStyle>
          <a:p>
            <a:pPr>
              <a:defRPr/>
            </a:pPr>
            <a:fld id="{0FBF0D92-D626-3844-A982-950831286FC3}" type="slidenum">
              <a:rPr lang="en-US" altLang="en-US"/>
              <a:pPr>
                <a:defRPr/>
              </a:pPr>
              <a:t>‹#›</a:t>
            </a:fld>
            <a:endParaRPr lang="en-US" altLang="en-US"/>
          </a:p>
        </p:txBody>
      </p:sp>
    </p:spTree>
    <p:extLst>
      <p:ext uri="{BB962C8B-B14F-4D97-AF65-F5344CB8AC3E}">
        <p14:creationId xmlns:p14="http://schemas.microsoft.com/office/powerpoint/2010/main" val="1321809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175E9C-6FDB-2247-9447-B6CFCEAE9065}"/>
              </a:ext>
            </a:extLst>
          </p:cNvPr>
          <p:cNvSpPr>
            <a:spLocks noGrp="1" noChangeArrowheads="1"/>
          </p:cNvSpPr>
          <p:nvPr>
            <p:ph type="dt" sz="half" idx="10"/>
          </p:nvPr>
        </p:nvSpPr>
        <p:spPr>
          <a:ln/>
        </p:spPr>
        <p:txBody>
          <a:bodyPr/>
          <a:lstStyle>
            <a:lvl1pPr>
              <a:defRPr/>
            </a:lvl1pPr>
          </a:lstStyle>
          <a:p>
            <a:pPr>
              <a:defRPr/>
            </a:pPr>
            <a:fld id="{13168923-5E0A-944C-820A-CB1B0F86FDF3}" type="datetime1">
              <a:rPr lang="en-US" altLang="en-US"/>
              <a:pPr>
                <a:defRPr/>
              </a:pPr>
              <a:t>9/15/23</a:t>
            </a:fld>
            <a:endParaRPr lang="en-US" altLang="en-US"/>
          </a:p>
        </p:txBody>
      </p:sp>
      <p:sp>
        <p:nvSpPr>
          <p:cNvPr id="6" name="Rectangle 5">
            <a:extLst>
              <a:ext uri="{FF2B5EF4-FFF2-40B4-BE49-F238E27FC236}">
                <a16:creationId xmlns:a16="http://schemas.microsoft.com/office/drawing/2014/main" id="{7E15926C-F865-C943-9D41-94390AA1ED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D41364-C766-0345-A98E-D681928643C7}"/>
              </a:ext>
            </a:extLst>
          </p:cNvPr>
          <p:cNvSpPr>
            <a:spLocks noGrp="1" noChangeArrowheads="1"/>
          </p:cNvSpPr>
          <p:nvPr>
            <p:ph type="sldNum" sz="quarter" idx="12"/>
          </p:nvPr>
        </p:nvSpPr>
        <p:spPr>
          <a:ln/>
        </p:spPr>
        <p:txBody>
          <a:bodyPr/>
          <a:lstStyle>
            <a:lvl1pPr>
              <a:defRPr/>
            </a:lvl1pPr>
          </a:lstStyle>
          <a:p>
            <a:pPr>
              <a:defRPr/>
            </a:pPr>
            <a:fld id="{59CA51C2-58DE-3A40-9AA1-B52DD9B93F67}" type="slidenum">
              <a:rPr lang="en-US" altLang="en-US"/>
              <a:pPr>
                <a:defRPr/>
              </a:pPr>
              <a:t>‹#›</a:t>
            </a:fld>
            <a:endParaRPr lang="en-US" altLang="en-US"/>
          </a:p>
        </p:txBody>
      </p:sp>
    </p:spTree>
    <p:extLst>
      <p:ext uri="{BB962C8B-B14F-4D97-AF65-F5344CB8AC3E}">
        <p14:creationId xmlns:p14="http://schemas.microsoft.com/office/powerpoint/2010/main" val="1693330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935E569-06B2-9843-B7DB-7650FADC088A}"/>
              </a:ext>
            </a:extLst>
          </p:cNvPr>
          <p:cNvSpPr>
            <a:spLocks noGrp="1" noChangeArrowheads="1"/>
          </p:cNvSpPr>
          <p:nvPr>
            <p:ph type="dt" sz="half" idx="10"/>
          </p:nvPr>
        </p:nvSpPr>
        <p:spPr>
          <a:ln/>
        </p:spPr>
        <p:txBody>
          <a:bodyPr/>
          <a:lstStyle>
            <a:lvl1pPr>
              <a:defRPr/>
            </a:lvl1pPr>
          </a:lstStyle>
          <a:p>
            <a:pPr>
              <a:defRPr/>
            </a:pPr>
            <a:fld id="{68F00F1C-F428-CE43-8CB4-373DC12681CE}" type="datetime1">
              <a:rPr lang="en-US" altLang="en-US"/>
              <a:pPr>
                <a:defRPr/>
              </a:pPr>
              <a:t>9/15/23</a:t>
            </a:fld>
            <a:endParaRPr lang="en-US" altLang="en-US"/>
          </a:p>
        </p:txBody>
      </p:sp>
      <p:sp>
        <p:nvSpPr>
          <p:cNvPr id="6" name="Rectangle 5">
            <a:extLst>
              <a:ext uri="{FF2B5EF4-FFF2-40B4-BE49-F238E27FC236}">
                <a16:creationId xmlns:a16="http://schemas.microsoft.com/office/drawing/2014/main" id="{34413E72-7377-6749-A33E-02E0509986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9937736-18D7-624B-92F2-12D7669D393C}"/>
              </a:ext>
            </a:extLst>
          </p:cNvPr>
          <p:cNvSpPr>
            <a:spLocks noGrp="1" noChangeArrowheads="1"/>
          </p:cNvSpPr>
          <p:nvPr>
            <p:ph type="sldNum" sz="quarter" idx="12"/>
          </p:nvPr>
        </p:nvSpPr>
        <p:spPr>
          <a:ln/>
        </p:spPr>
        <p:txBody>
          <a:bodyPr/>
          <a:lstStyle>
            <a:lvl1pPr>
              <a:defRPr/>
            </a:lvl1pPr>
          </a:lstStyle>
          <a:p>
            <a:pPr>
              <a:defRPr/>
            </a:pPr>
            <a:fld id="{E10FFD7A-36D5-1B40-9F0C-624FF54CF14D}" type="slidenum">
              <a:rPr lang="en-US" altLang="en-US"/>
              <a:pPr>
                <a:defRPr/>
              </a:pPr>
              <a:t>‹#›</a:t>
            </a:fld>
            <a:endParaRPr lang="en-US" altLang="en-US"/>
          </a:p>
        </p:txBody>
      </p:sp>
    </p:spTree>
    <p:extLst>
      <p:ext uri="{BB962C8B-B14F-4D97-AF65-F5344CB8AC3E}">
        <p14:creationId xmlns:p14="http://schemas.microsoft.com/office/powerpoint/2010/main" val="143646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C1F079-5CF6-3346-9C42-E32B2F106F86}"/>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7360DE5-64E9-4449-A225-B471D91FF15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04" name="Rectangle 4">
            <a:extLst>
              <a:ext uri="{FF2B5EF4-FFF2-40B4-BE49-F238E27FC236}">
                <a16:creationId xmlns:a16="http://schemas.microsoft.com/office/drawing/2014/main" id="{D9CB97C9-22B5-D04D-8243-785BADDD7BCD}"/>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DB706040-B2A1-8640-9C80-63317195EFD1}" type="datetime1">
              <a:rPr lang="en-US" altLang="en-US"/>
              <a:pPr>
                <a:defRPr/>
              </a:pPr>
              <a:t>9/15/23</a:t>
            </a:fld>
            <a:endParaRPr lang="en-US" altLang="en-US"/>
          </a:p>
        </p:txBody>
      </p:sp>
      <p:sp>
        <p:nvSpPr>
          <p:cNvPr id="76805" name="Rectangle 5">
            <a:extLst>
              <a:ext uri="{FF2B5EF4-FFF2-40B4-BE49-F238E27FC236}">
                <a16:creationId xmlns:a16="http://schemas.microsoft.com/office/drawing/2014/main" id="{5A75F3CD-590E-B746-B956-FDA1C4A43E9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Arial" charset="0"/>
              </a:defRPr>
            </a:lvl1pPr>
          </a:lstStyle>
          <a:p>
            <a:pPr>
              <a:defRPr/>
            </a:pPr>
            <a:endParaRPr lang="en-US"/>
          </a:p>
        </p:txBody>
      </p:sp>
      <p:sp>
        <p:nvSpPr>
          <p:cNvPr id="76806" name="Rectangle 6">
            <a:extLst>
              <a:ext uri="{FF2B5EF4-FFF2-40B4-BE49-F238E27FC236}">
                <a16:creationId xmlns:a16="http://schemas.microsoft.com/office/drawing/2014/main" id="{41D1FB0A-68DE-7747-81B7-B4B0FAD70F86}"/>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8C02F23-5E5C-4943-BB90-ADDB4116FFC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3024A2AD-3269-AD40-90BB-34BDCABD0A9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Text Placeholder 2">
            <a:extLst>
              <a:ext uri="{FF2B5EF4-FFF2-40B4-BE49-F238E27FC236}">
                <a16:creationId xmlns:a16="http://schemas.microsoft.com/office/drawing/2014/main" id="{D2B50EB1-FE3A-304D-9B17-179FA12A10B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79B2FC8-6713-014E-B3E7-F55CA70F4AB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AF5F405-086D-0C44-BC97-06EE7EF484D0}" type="datetime1">
              <a:rPr lang="en-US" altLang="en-US"/>
              <a:pPr>
                <a:defRPr/>
              </a:pPr>
              <a:t>9/15/23</a:t>
            </a:fld>
            <a:endParaRPr lang="en-US" altLang="en-US"/>
          </a:p>
        </p:txBody>
      </p:sp>
      <p:sp>
        <p:nvSpPr>
          <p:cNvPr id="5" name="Footer Placeholder 4">
            <a:extLst>
              <a:ext uri="{FF2B5EF4-FFF2-40B4-BE49-F238E27FC236}">
                <a16:creationId xmlns:a16="http://schemas.microsoft.com/office/drawing/2014/main" id="{30C21B10-C939-4342-932A-76C42102909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254DFEF-4340-A14A-89E8-F2D57D302F1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AA6A777-F2C5-BE4D-B166-59B9C2F7F4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6.jpeg"/><Relationship Id="rId2" Type="http://schemas.openxmlformats.org/officeDocument/2006/relationships/image" Target="../media/image72.emf"/><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9.jpeg"/><Relationship Id="rId4" Type="http://schemas.openxmlformats.org/officeDocument/2006/relationships/image" Target="../media/image74.jpeg"/></Relationships>
</file>

<file path=ppt/slides/_rels/slide13.xml.rels><?xml version="1.0" encoding="UTF-8" standalone="yes"?>
<Relationships xmlns="http://schemas.openxmlformats.org/package/2006/relationships"><Relationship Id="rId8" Type="http://schemas.openxmlformats.org/officeDocument/2006/relationships/image" Target="../media/image83.jpeg"/><Relationship Id="rId13" Type="http://schemas.openxmlformats.org/officeDocument/2006/relationships/image" Target="../media/image88.jpeg"/><Relationship Id="rId18" Type="http://schemas.openxmlformats.org/officeDocument/2006/relationships/image" Target="../media/image93.jpeg"/><Relationship Id="rId3" Type="http://schemas.openxmlformats.org/officeDocument/2006/relationships/image" Target="../media/image78.jpeg"/><Relationship Id="rId21" Type="http://schemas.openxmlformats.org/officeDocument/2006/relationships/image" Target="../media/image96.jpeg"/><Relationship Id="rId7" Type="http://schemas.openxmlformats.org/officeDocument/2006/relationships/image" Target="../media/image82.jpeg"/><Relationship Id="rId12" Type="http://schemas.openxmlformats.org/officeDocument/2006/relationships/image" Target="../media/image87.jpeg"/><Relationship Id="rId17" Type="http://schemas.openxmlformats.org/officeDocument/2006/relationships/image" Target="../media/image92.jpeg"/><Relationship Id="rId2" Type="http://schemas.openxmlformats.org/officeDocument/2006/relationships/image" Target="../media/image77.jpeg"/><Relationship Id="rId16" Type="http://schemas.openxmlformats.org/officeDocument/2006/relationships/image" Target="../media/image91.jpeg"/><Relationship Id="rId20" Type="http://schemas.openxmlformats.org/officeDocument/2006/relationships/image" Target="../media/image95.jpeg"/><Relationship Id="rId1" Type="http://schemas.openxmlformats.org/officeDocument/2006/relationships/slideLayout" Target="../slideLayouts/slideLayout1.xml"/><Relationship Id="rId6" Type="http://schemas.openxmlformats.org/officeDocument/2006/relationships/image" Target="../media/image81.jpeg"/><Relationship Id="rId11" Type="http://schemas.openxmlformats.org/officeDocument/2006/relationships/image" Target="../media/image86.jpeg"/><Relationship Id="rId24" Type="http://schemas.openxmlformats.org/officeDocument/2006/relationships/image" Target="../media/image9.jpeg"/><Relationship Id="rId5" Type="http://schemas.openxmlformats.org/officeDocument/2006/relationships/image" Target="../media/image80.jpeg"/><Relationship Id="rId15" Type="http://schemas.openxmlformats.org/officeDocument/2006/relationships/image" Target="../media/image90.jpeg"/><Relationship Id="rId23" Type="http://schemas.openxmlformats.org/officeDocument/2006/relationships/image" Target="../media/image98.jpeg"/><Relationship Id="rId10" Type="http://schemas.openxmlformats.org/officeDocument/2006/relationships/image" Target="../media/image85.jpeg"/><Relationship Id="rId19" Type="http://schemas.openxmlformats.org/officeDocument/2006/relationships/image" Target="../media/image94.jpeg"/><Relationship Id="rId4" Type="http://schemas.openxmlformats.org/officeDocument/2006/relationships/image" Target="../media/image79.jpeg"/><Relationship Id="rId9" Type="http://schemas.openxmlformats.org/officeDocument/2006/relationships/image" Target="../media/image84.jpeg"/><Relationship Id="rId14" Type="http://schemas.openxmlformats.org/officeDocument/2006/relationships/image" Target="../media/image89.jpeg"/><Relationship Id="rId22" Type="http://schemas.openxmlformats.org/officeDocument/2006/relationships/image" Target="../media/image97.jpeg"/></Relationships>
</file>

<file path=ppt/slides/_rels/slide14.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18" Type="http://schemas.openxmlformats.org/officeDocument/2006/relationships/image" Target="../media/image115.jpeg"/><Relationship Id="rId3" Type="http://schemas.openxmlformats.org/officeDocument/2006/relationships/image" Target="../media/image100.jpeg"/><Relationship Id="rId21" Type="http://schemas.openxmlformats.org/officeDocument/2006/relationships/image" Target="../media/image118.jpe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image" Target="../media/image99.jpeg"/><Relationship Id="rId16" Type="http://schemas.openxmlformats.org/officeDocument/2006/relationships/image" Target="../media/image113.jpeg"/><Relationship Id="rId20"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19" Type="http://schemas.openxmlformats.org/officeDocument/2006/relationships/image" Target="../media/image116.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 Id="rId22" Type="http://schemas.openxmlformats.org/officeDocument/2006/relationships/image" Target="../media/image9.jpeg"/></Relationships>
</file>

<file path=ppt/slides/_rels/slide15.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9.emf"/><Relationship Id="rId7" Type="http://schemas.openxmlformats.org/officeDocument/2006/relationships/image" Target="../media/image1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26.png"/><Relationship Id="rId4" Type="http://schemas.openxmlformats.org/officeDocument/2006/relationships/image" Target="../media/image125.emf"/></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19.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9.jpeg"/><Relationship Id="rId7" Type="http://schemas.openxmlformats.org/officeDocument/2006/relationships/image" Target="../media/image1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0.jpeg"/><Relationship Id="rId4" Type="http://schemas.openxmlformats.org/officeDocument/2006/relationships/image" Target="../media/image2.emf"/></Relationships>
</file>

<file path=ppt/slides/_rels/slide22.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9.jpeg"/><Relationship Id="rId7" Type="http://schemas.openxmlformats.org/officeDocument/2006/relationships/image" Target="../media/image13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png"/><Relationship Id="rId9" Type="http://schemas.openxmlformats.org/officeDocument/2006/relationships/image" Target="../media/image141.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6.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2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149.jpeg"/></Relationships>
</file>

<file path=ppt/slides/_rels/slide25.xml.rels><?xml version="1.0" encoding="UTF-8" standalone="yes"?>
<Relationships xmlns="http://schemas.openxmlformats.org/package/2006/relationships"><Relationship Id="rId8" Type="http://schemas.openxmlformats.org/officeDocument/2006/relationships/image" Target="../media/image154.emf"/><Relationship Id="rId3" Type="http://schemas.openxmlformats.org/officeDocument/2006/relationships/image" Target="../media/image9.jpeg"/><Relationship Id="rId7" Type="http://schemas.openxmlformats.org/officeDocument/2006/relationships/image" Target="../media/image153.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png"/><Relationship Id="rId9" Type="http://schemas.openxmlformats.org/officeDocument/2006/relationships/image" Target="../media/image155.jpe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2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9.jpeg"/><Relationship Id="rId7" Type="http://schemas.openxmlformats.org/officeDocument/2006/relationships/image" Target="../media/image162.jpeg"/><Relationship Id="rId2" Type="http://schemas.openxmlformats.org/officeDocument/2006/relationships/image" Target="../media/image158.jpe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9.jpeg"/><Relationship Id="rId4" Type="http://schemas.openxmlformats.org/officeDocument/2006/relationships/image" Target="../media/image160.jpeg"/><Relationship Id="rId9" Type="http://schemas.openxmlformats.org/officeDocument/2006/relationships/image" Target="../media/image164.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3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8.png"/></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5.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78.png"/><Relationship Id="rId4" Type="http://schemas.openxmlformats.org/officeDocument/2006/relationships/image" Target="../media/image177.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emf"/><Relationship Id="rId4" Type="http://schemas.openxmlformats.org/officeDocument/2006/relationships/image" Target="../media/image180.emf"/></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50.jpe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4.png"/><Relationship Id="rId26" Type="http://schemas.openxmlformats.org/officeDocument/2006/relationships/image" Target="../media/image41.jpeg"/><Relationship Id="rId3" Type="http://schemas.openxmlformats.org/officeDocument/2006/relationships/image" Target="../media/image9.jpeg"/><Relationship Id="rId21" Type="http://schemas.openxmlformats.org/officeDocument/2006/relationships/image" Target="../media/image36.jpeg"/><Relationship Id="rId34" Type="http://schemas.openxmlformats.org/officeDocument/2006/relationships/image" Target="../media/image49.png"/><Relationship Id="rId7" Type="http://schemas.openxmlformats.org/officeDocument/2006/relationships/image" Target="../media/image24.jpeg"/><Relationship Id="rId12" Type="http://schemas.openxmlformats.org/officeDocument/2006/relationships/image" Target="../media/image29.jpeg"/><Relationship Id="rId17" Type="http://schemas.openxmlformats.org/officeDocument/2006/relationships/image" Target="../media/image33.png"/><Relationship Id="rId25" Type="http://schemas.openxmlformats.org/officeDocument/2006/relationships/image" Target="../media/image40.jpeg"/><Relationship Id="rId33"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32.png"/><Relationship Id="rId20" Type="http://schemas.openxmlformats.org/officeDocument/2006/relationships/image" Target="../media/image35.png"/><Relationship Id="rId29"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24" Type="http://schemas.openxmlformats.org/officeDocument/2006/relationships/image" Target="../media/image39.jpeg"/><Relationship Id="rId32" Type="http://schemas.openxmlformats.org/officeDocument/2006/relationships/image" Target="../media/image47.png"/><Relationship Id="rId5" Type="http://schemas.openxmlformats.org/officeDocument/2006/relationships/image" Target="../media/image22.jpeg"/><Relationship Id="rId15" Type="http://schemas.openxmlformats.org/officeDocument/2006/relationships/hyperlink" Target="https://www.google.com/url?sa=i&amp;source=images&amp;cd=&amp;ved=2ahUKEwjl3KKsqpDbAhVIl1QKHVXNDdwQjRx6BAgBEAU&amp;url=https%3A%2F%2Fwww.proponent.com%2F&amp;psig=AOvVaw10NarC85St7oTpU4im7IXh&amp;ust=1526769626745395" TargetMode="External"/><Relationship Id="rId23" Type="http://schemas.openxmlformats.org/officeDocument/2006/relationships/image" Target="../media/image38.png"/><Relationship Id="rId28" Type="http://schemas.openxmlformats.org/officeDocument/2006/relationships/image" Target="../media/image43.jpeg"/><Relationship Id="rId10" Type="http://schemas.openxmlformats.org/officeDocument/2006/relationships/image" Target="../media/image27.jpeg"/><Relationship Id="rId19" Type="http://schemas.openxmlformats.org/officeDocument/2006/relationships/hyperlink" Target="http://www.imagikcorp.com/" TargetMode="External"/><Relationship Id="rId31" Type="http://schemas.openxmlformats.org/officeDocument/2006/relationships/image" Target="../media/image46.pn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png"/><Relationship Id="rId22" Type="http://schemas.openxmlformats.org/officeDocument/2006/relationships/image" Target="../media/image37.jpeg"/><Relationship Id="rId27" Type="http://schemas.openxmlformats.org/officeDocument/2006/relationships/image" Target="../media/image42.jpeg"/><Relationship Id="rId30" Type="http://schemas.openxmlformats.org/officeDocument/2006/relationships/image" Target="../media/image45.jpeg"/><Relationship Id="rId8"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0.jpeg"/><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emf"/><Relationship Id="rId7"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9.jpeg"/><Relationship Id="rId9"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a:extLst>
              <a:ext uri="{FF2B5EF4-FFF2-40B4-BE49-F238E27FC236}">
                <a16:creationId xmlns:a16="http://schemas.microsoft.com/office/drawing/2014/main" id="{15FAC586-25CC-F445-81F3-92CD9522597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13" descr="background11 screen.ai">
            <a:extLst>
              <a:ext uri="{FF2B5EF4-FFF2-40B4-BE49-F238E27FC236}">
                <a16:creationId xmlns:a16="http://schemas.microsoft.com/office/drawing/2014/main" id="{A04605E8-EE3F-C147-AFFC-9EA182B2D06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0800000">
            <a:off x="381000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6" descr="787-10-Boeing.jpg">
            <a:extLst>
              <a:ext uri="{FF2B5EF4-FFF2-40B4-BE49-F238E27FC236}">
                <a16:creationId xmlns:a16="http://schemas.microsoft.com/office/drawing/2014/main" id="{8404FAB8-7563-4C42-9875-F45C1444816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 y="2057400"/>
            <a:ext cx="20923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JMPLogoV3_02.jpg">
            <a:extLst>
              <a:ext uri="{FF2B5EF4-FFF2-40B4-BE49-F238E27FC236}">
                <a16:creationId xmlns:a16="http://schemas.microsoft.com/office/drawing/2014/main" id="{9A22F07D-26E9-B848-8819-3256F41BF6F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71800" y="838200"/>
            <a:ext cx="29733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9">
            <a:extLst>
              <a:ext uri="{FF2B5EF4-FFF2-40B4-BE49-F238E27FC236}">
                <a16:creationId xmlns:a16="http://schemas.microsoft.com/office/drawing/2014/main" id="{B84C1D55-545C-6549-8FEC-DBDDDEABAF4E}"/>
              </a:ext>
            </a:extLst>
          </p:cNvPr>
          <p:cNvSpPr txBox="1">
            <a:spLocks noChangeArrowheads="1"/>
          </p:cNvSpPr>
          <p:nvPr/>
        </p:nvSpPr>
        <p:spPr bwMode="auto">
          <a:xfrm>
            <a:off x="2971800" y="3333750"/>
            <a:ext cx="327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FontTx/>
              <a:buNone/>
            </a:pPr>
            <a:r>
              <a:rPr lang="en-US" altLang="en-US" sz="2000"/>
              <a:t>Management Presentation</a:t>
            </a:r>
            <a:endParaRPr lang="en-US" altLang="en-US" sz="2000">
              <a:solidFill>
                <a:srgbClr val="FF0000"/>
              </a:solidFill>
            </a:endParaRPr>
          </a:p>
        </p:txBody>
      </p:sp>
      <p:sp>
        <p:nvSpPr>
          <p:cNvPr id="29702" name="Footer Placeholder 12">
            <a:extLst>
              <a:ext uri="{FF2B5EF4-FFF2-40B4-BE49-F238E27FC236}">
                <a16:creationId xmlns:a16="http://schemas.microsoft.com/office/drawing/2014/main" id="{DE4048D8-FE49-5E41-A117-2D9D9C373C99}"/>
              </a:ext>
            </a:extLst>
          </p:cNvPr>
          <p:cNvSpPr txBox="1">
            <a:spLocks noGrp="1" noChangeArrowheads="1"/>
          </p:cNvSpPr>
          <p:nvPr/>
        </p:nvSpPr>
        <p:spPr bwMode="auto">
          <a:xfrm>
            <a:off x="2895600" y="6245225"/>
            <a:ext cx="3429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0"/>
              </a:spcBef>
              <a:buFontTx/>
              <a:buNone/>
            </a:pPr>
            <a:r>
              <a:rPr lang="en-US" altLang="en-US" sz="1200">
                <a:solidFill>
                  <a:srgbClr val="898989"/>
                </a:solidFill>
                <a:cs typeface="Arial" panose="020B0604020202020204" pitchFamily="34" charset="0"/>
              </a:rPr>
              <a:t>PROPRIETARY INFORMATION OF J&amp;M PRODUCTS, INC., SAN FERNANDO, CA</a:t>
            </a:r>
          </a:p>
        </p:txBody>
      </p:sp>
      <p:pic>
        <p:nvPicPr>
          <p:cNvPr id="29703" name="Picture 13" descr="IMG_0135.JPG">
            <a:extLst>
              <a:ext uri="{FF2B5EF4-FFF2-40B4-BE49-F238E27FC236}">
                <a16:creationId xmlns:a16="http://schemas.microsoft.com/office/drawing/2014/main" id="{FE11B855-4B35-B74A-84B3-E06445A8A04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4400" y="3962400"/>
            <a:ext cx="2805113"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2" descr="IMG_1067.JPG">
            <a:extLst>
              <a:ext uri="{FF2B5EF4-FFF2-40B4-BE49-F238E27FC236}">
                <a16:creationId xmlns:a16="http://schemas.microsoft.com/office/drawing/2014/main" id="{198C33EA-287C-F145-A11F-65066174386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81600" y="3962400"/>
            <a:ext cx="2898775"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5" descr="dreamstimemaximum_56873970.tif">
            <a:extLst>
              <a:ext uri="{FF2B5EF4-FFF2-40B4-BE49-F238E27FC236}">
                <a16:creationId xmlns:a16="http://schemas.microsoft.com/office/drawing/2014/main" id="{41CB6733-CB3B-8640-BBE7-F3B25131AAD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23038" y="2060575"/>
            <a:ext cx="209391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TextBox 10">
            <a:extLst>
              <a:ext uri="{FF2B5EF4-FFF2-40B4-BE49-F238E27FC236}">
                <a16:creationId xmlns:a16="http://schemas.microsoft.com/office/drawing/2014/main" id="{26EE1F6B-738C-7340-9C8E-1A1D290C4BEE}"/>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46082" name="Picture 3" descr="JMPLogoV3_02.jpg">
            <a:extLst>
              <a:ext uri="{FF2B5EF4-FFF2-40B4-BE49-F238E27FC236}">
                <a16:creationId xmlns:a16="http://schemas.microsoft.com/office/drawing/2014/main" id="{1CEC73DD-368F-5D4A-8C1B-9A55021D546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DF30CD07-F15A-F849-B3D3-936DB35EB1E2}"/>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Metal Band Options</a:t>
            </a:r>
          </a:p>
        </p:txBody>
      </p:sp>
      <p:pic>
        <p:nvPicPr>
          <p:cNvPr id="5" name="Picture 4">
            <a:extLst>
              <a:ext uri="{FF2B5EF4-FFF2-40B4-BE49-F238E27FC236}">
                <a16:creationId xmlns:a16="http://schemas.microsoft.com/office/drawing/2014/main" id="{C01828B3-3460-024C-AF96-E3AD7B5E55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981200"/>
            <a:ext cx="4379913" cy="4038600"/>
          </a:xfrm>
          <a:prstGeom prst="rect">
            <a:avLst/>
          </a:prstGeom>
          <a:ln>
            <a:solidFill>
              <a:schemeClr val="accent6"/>
            </a:solidFill>
          </a:ln>
        </p:spPr>
      </p:pic>
      <p:pic>
        <p:nvPicPr>
          <p:cNvPr id="8" name="Picture 7">
            <a:extLst>
              <a:ext uri="{FF2B5EF4-FFF2-40B4-BE49-F238E27FC236}">
                <a16:creationId xmlns:a16="http://schemas.microsoft.com/office/drawing/2014/main" id="{0529235D-12DD-3444-8B55-741790178CF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4800" y="2300288"/>
            <a:ext cx="4654550" cy="3248025"/>
          </a:xfrm>
          <a:prstGeom prst="rect">
            <a:avLst/>
          </a:prstGeom>
          <a:ln>
            <a:solidFill>
              <a:schemeClr val="accent6"/>
            </a:solidFill>
          </a:ln>
        </p:spPr>
      </p:pic>
      <p:sp>
        <p:nvSpPr>
          <p:cNvPr id="46086" name="TextBox 10">
            <a:extLst>
              <a:ext uri="{FF2B5EF4-FFF2-40B4-BE49-F238E27FC236}">
                <a16:creationId xmlns:a16="http://schemas.microsoft.com/office/drawing/2014/main" id="{F33D2C99-C4D3-1445-B628-EB06012C5684}"/>
              </a:ext>
            </a:extLst>
          </p:cNvPr>
          <p:cNvSpPr txBox="1">
            <a:spLocks noChangeArrowheads="1"/>
          </p:cNvSpPr>
          <p:nvPr/>
        </p:nvSpPr>
        <p:spPr bwMode="auto">
          <a:xfrm>
            <a:off x="525463" y="922338"/>
            <a:ext cx="80930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pPr>
            <a:r>
              <a:rPr lang="en-US" altLang="en-US" sz="1600">
                <a:cs typeface="Arial" panose="020B0604020202020204" pitchFamily="34" charset="0"/>
              </a:rPr>
              <a:t>Wide selection of metal band sizes (width x thickness) and materials</a:t>
            </a:r>
          </a:p>
          <a:p>
            <a:pPr>
              <a:spcBef>
                <a:spcPct val="0"/>
              </a:spcBef>
            </a:pPr>
            <a:r>
              <a:rPr lang="en-US" altLang="en-US" sz="1600">
                <a:cs typeface="Arial" panose="020B0604020202020204" pitchFamily="34" charset="0"/>
              </a:rPr>
              <a:t>85 part numbers on hand</a:t>
            </a:r>
          </a:p>
          <a:p>
            <a:pPr>
              <a:spcBef>
                <a:spcPct val="0"/>
              </a:spcBef>
            </a:pPr>
            <a:r>
              <a:rPr lang="en-US" altLang="en-US" sz="1600">
                <a:cs typeface="Arial" panose="020B0604020202020204" pitchFamily="34" charset="0"/>
              </a:rPr>
              <a:t>Metal processing options (outside process) include cad plate, zinc nickel, ceramic deburr, anodize, heat treatment, passivation, yellow zinc, etc. per specifications.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9" name="Text Box 4">
            <a:extLst>
              <a:ext uri="{FF2B5EF4-FFF2-40B4-BE49-F238E27FC236}">
                <a16:creationId xmlns:a16="http://schemas.microsoft.com/office/drawing/2014/main" id="{0E12876B-A239-3347-B9DA-2AAFEB7CA731}"/>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Line Support Clamps</a:t>
            </a:r>
          </a:p>
        </p:txBody>
      </p:sp>
      <p:sp>
        <p:nvSpPr>
          <p:cNvPr id="83970" name="Text Box 11">
            <a:extLst>
              <a:ext uri="{FF2B5EF4-FFF2-40B4-BE49-F238E27FC236}">
                <a16:creationId xmlns:a16="http://schemas.microsoft.com/office/drawing/2014/main" id="{E8B782AE-F643-6F41-A620-7C63858BEA0D}"/>
              </a:ext>
            </a:extLst>
          </p:cNvPr>
          <p:cNvSpPr txBox="1">
            <a:spLocks noChangeArrowheads="1"/>
          </p:cNvSpPr>
          <p:nvPr/>
        </p:nvSpPr>
        <p:spPr bwMode="auto">
          <a:xfrm>
            <a:off x="682625" y="1066800"/>
            <a:ext cx="6022975" cy="3272434"/>
          </a:xfrm>
          <a:prstGeom prst="rect">
            <a:avLst/>
          </a:prstGeom>
          <a:noFill/>
          <a:ln>
            <a:noFill/>
          </a:ln>
        </p:spPr>
        <p:txBody>
          <a:bodyPr>
            <a:spAutoFit/>
          </a:bodyPr>
          <a:lstStyle>
            <a:lvl1pPr marL="169863" indent="-169863">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70000"/>
              </a:spcBef>
              <a:defRPr/>
            </a:pPr>
            <a:r>
              <a:rPr lang="en-US" altLang="en-US" sz="1600" dirty="0"/>
              <a:t>J&amp;M brand is one of only a few established in aerospace. </a:t>
            </a:r>
          </a:p>
          <a:p>
            <a:pPr lvl="1" eaLnBrk="1" hangingPunct="1">
              <a:spcBef>
                <a:spcPct val="70000"/>
              </a:spcBef>
              <a:defRPr/>
            </a:pPr>
            <a:r>
              <a:rPr lang="en-US" altLang="en-US" sz="1050" dirty="0"/>
              <a:t>Competitors include </a:t>
            </a:r>
            <a:r>
              <a:rPr lang="en-US" altLang="en-US" sz="1050" dirty="0" err="1"/>
              <a:t>Umpco</a:t>
            </a:r>
            <a:r>
              <a:rPr lang="en-US" altLang="en-US" sz="1050" dirty="0"/>
              <a:t>, </a:t>
            </a:r>
            <a:r>
              <a:rPr lang="en-US" altLang="en-US" sz="1050" dirty="0" err="1"/>
              <a:t>Pacmet</a:t>
            </a:r>
            <a:r>
              <a:rPr lang="en-US" altLang="en-US" sz="1050" dirty="0"/>
              <a:t>, Adel (</a:t>
            </a:r>
            <a:r>
              <a:rPr lang="en-US" altLang="en-US" sz="1050" dirty="0" err="1"/>
              <a:t>Transdigm</a:t>
            </a:r>
            <a:r>
              <a:rPr lang="en-US" altLang="en-US" sz="1050" dirty="0"/>
              <a:t>) and TA (</a:t>
            </a:r>
            <a:r>
              <a:rPr lang="en-US" altLang="en-US" sz="1050" dirty="0" err="1"/>
              <a:t>Transdigm</a:t>
            </a:r>
            <a:r>
              <a:rPr lang="en-US" altLang="en-US" sz="1050" dirty="0"/>
              <a:t>).</a:t>
            </a:r>
          </a:p>
          <a:p>
            <a:pPr eaLnBrk="1" hangingPunct="1">
              <a:spcBef>
                <a:spcPct val="70000"/>
              </a:spcBef>
              <a:defRPr/>
            </a:pPr>
            <a:r>
              <a:rPr lang="en-US" altLang="en-US" sz="1600" dirty="0"/>
              <a:t>J&amp;M provides complete range of off-the-shelf sizes including, AS, MS, NAS, M85052, etc. A few gaps exist due to TA/Kirkhill grandfathered materials no longer sold to J&amp;M.</a:t>
            </a:r>
          </a:p>
          <a:p>
            <a:pPr eaLnBrk="1" hangingPunct="1">
              <a:spcBef>
                <a:spcPct val="70000"/>
              </a:spcBef>
              <a:defRPr/>
            </a:pPr>
            <a:r>
              <a:rPr lang="en-US" altLang="en-US" sz="1600" dirty="0"/>
              <a:t>J&amp;M custom designs for unique installation requirements = J&amp;M part number on OEM BOM</a:t>
            </a:r>
          </a:p>
          <a:p>
            <a:pPr eaLnBrk="1" hangingPunct="1">
              <a:spcBef>
                <a:spcPct val="70000"/>
              </a:spcBef>
              <a:defRPr/>
            </a:pPr>
            <a:r>
              <a:rPr lang="en-US" altLang="en-US" sz="1600" dirty="0"/>
              <a:t>OEM designed parts manufactured by J&amp;M = J&amp;M sole-source or limited list of sources on OEM drawing</a:t>
            </a:r>
          </a:p>
          <a:p>
            <a:pPr eaLnBrk="1" hangingPunct="1">
              <a:spcBef>
                <a:spcPct val="70000"/>
              </a:spcBef>
              <a:defRPr/>
            </a:pPr>
            <a:r>
              <a:rPr lang="en-US" altLang="en-US" sz="1600" dirty="0"/>
              <a:t>Design Recommendations, Prototypes, Production</a:t>
            </a:r>
          </a:p>
        </p:txBody>
      </p:sp>
      <p:sp>
        <p:nvSpPr>
          <p:cNvPr id="48131" name="TextBox 10">
            <a:extLst>
              <a:ext uri="{FF2B5EF4-FFF2-40B4-BE49-F238E27FC236}">
                <a16:creationId xmlns:a16="http://schemas.microsoft.com/office/drawing/2014/main" id="{6CDD268B-D908-3747-8265-E07828CB2DDF}"/>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48132" name="Picture 3" descr="JMPLogoV3_02.jpg">
            <a:extLst>
              <a:ext uri="{FF2B5EF4-FFF2-40B4-BE49-F238E27FC236}">
                <a16:creationId xmlns:a16="http://schemas.microsoft.com/office/drawing/2014/main" id="{05617892-2B0E-BE46-BCA1-322A3463BD4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descr="LC6sm.jpg">
            <a:extLst>
              <a:ext uri="{FF2B5EF4-FFF2-40B4-BE49-F238E27FC236}">
                <a16:creationId xmlns:a16="http://schemas.microsoft.com/office/drawing/2014/main" id="{7CC87BDF-420A-5A44-AD8F-AC2C0B5C89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7963" y="4114800"/>
            <a:ext cx="22812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descr="LC12sm.jpg">
            <a:extLst>
              <a:ext uri="{FF2B5EF4-FFF2-40B4-BE49-F238E27FC236}">
                <a16:creationId xmlns:a16="http://schemas.microsoft.com/office/drawing/2014/main" id="{2B97EB5F-E515-AA45-A808-5C3A0FAE57F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7963" y="762000"/>
            <a:ext cx="22812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8" descr="LC13sm.jpg">
            <a:extLst>
              <a:ext uri="{FF2B5EF4-FFF2-40B4-BE49-F238E27FC236}">
                <a16:creationId xmlns:a16="http://schemas.microsoft.com/office/drawing/2014/main" id="{77EB86E5-B7DC-E344-B6A1-96D3A28B668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90963" y="4724400"/>
            <a:ext cx="22812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9" descr="LC14sm.jpg">
            <a:extLst>
              <a:ext uri="{FF2B5EF4-FFF2-40B4-BE49-F238E27FC236}">
                <a16:creationId xmlns:a16="http://schemas.microsoft.com/office/drawing/2014/main" id="{6E9E91CC-F3E0-4946-8705-793893F37DB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21463" y="2428875"/>
            <a:ext cx="228123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0" descr="LC15sm.jpg">
            <a:extLst>
              <a:ext uri="{FF2B5EF4-FFF2-40B4-BE49-F238E27FC236}">
                <a16:creationId xmlns:a16="http://schemas.microsoft.com/office/drawing/2014/main" id="{3603A8F5-8B31-804C-A26E-E195E159B14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71600" y="4724400"/>
            <a:ext cx="22860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3" name="Text Box 11">
            <a:extLst>
              <a:ext uri="{FF2B5EF4-FFF2-40B4-BE49-F238E27FC236}">
                <a16:creationId xmlns:a16="http://schemas.microsoft.com/office/drawing/2014/main" id="{FACFA279-FA81-FB46-AA98-AF6E564BE16D}"/>
              </a:ext>
            </a:extLst>
          </p:cNvPr>
          <p:cNvSpPr txBox="1">
            <a:spLocks noChangeArrowheads="1"/>
          </p:cNvSpPr>
          <p:nvPr/>
        </p:nvSpPr>
        <p:spPr bwMode="auto">
          <a:xfrm>
            <a:off x="838200" y="2832100"/>
            <a:ext cx="7620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pPr>
            <a:r>
              <a:rPr lang="en-US" altLang="en-US" sz="1800"/>
              <a:t> Custom Assemblies</a:t>
            </a:r>
          </a:p>
          <a:p>
            <a:pPr lvl="1" eaLnBrk="1" hangingPunct="1">
              <a:spcBef>
                <a:spcPct val="0"/>
              </a:spcBef>
              <a:buFontTx/>
              <a:buChar char="•"/>
            </a:pPr>
            <a:r>
              <a:rPr lang="en-US" altLang="en-US" sz="1800"/>
              <a:t>Customized to application requirements</a:t>
            </a:r>
          </a:p>
          <a:p>
            <a:pPr eaLnBrk="1" hangingPunct="1">
              <a:spcBef>
                <a:spcPct val="0"/>
              </a:spcBef>
            </a:pPr>
            <a:endParaRPr lang="en-US" altLang="en-US" sz="1800"/>
          </a:p>
          <a:p>
            <a:pPr eaLnBrk="1" hangingPunct="1">
              <a:spcBef>
                <a:spcPct val="0"/>
              </a:spcBef>
            </a:pPr>
            <a:r>
              <a:rPr lang="en-US" altLang="en-US" sz="1800"/>
              <a:t> Brackets</a:t>
            </a:r>
          </a:p>
          <a:p>
            <a:pPr lvl="1" eaLnBrk="1" hangingPunct="1">
              <a:spcBef>
                <a:spcPct val="0"/>
              </a:spcBef>
              <a:buFontTx/>
              <a:buChar char="•"/>
            </a:pPr>
            <a:r>
              <a:rPr lang="en-US" altLang="en-US" sz="1800"/>
              <a:t>Utilized for high vibration, additional strength, or compound angles</a:t>
            </a:r>
          </a:p>
          <a:p>
            <a:pPr lvl="1" eaLnBrk="1" hangingPunct="1">
              <a:spcBef>
                <a:spcPct val="0"/>
              </a:spcBef>
              <a:buFontTx/>
              <a:buChar char="•"/>
            </a:pPr>
            <a:r>
              <a:rPr lang="en-US" altLang="en-US" sz="1800"/>
              <a:t>Brackets manufactured to specific design requirements</a:t>
            </a:r>
            <a:endParaRPr lang="en-US" altLang="en-US" sz="2000"/>
          </a:p>
        </p:txBody>
      </p:sp>
      <p:sp>
        <p:nvSpPr>
          <p:cNvPr id="49154" name="Text Box 4">
            <a:extLst>
              <a:ext uri="{FF2B5EF4-FFF2-40B4-BE49-F238E27FC236}">
                <a16:creationId xmlns:a16="http://schemas.microsoft.com/office/drawing/2014/main" id="{21F3FBEC-D108-D04B-B241-69317AD5B89A}"/>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Special Clamping Assemblies</a:t>
            </a:r>
          </a:p>
        </p:txBody>
      </p:sp>
      <p:pic>
        <p:nvPicPr>
          <p:cNvPr id="49155" name="Picture 13">
            <a:extLst>
              <a:ext uri="{FF2B5EF4-FFF2-40B4-BE49-F238E27FC236}">
                <a16:creationId xmlns:a16="http://schemas.microsoft.com/office/drawing/2014/main" id="{F5026787-4A84-F044-B07B-E981DFCACFCF}"/>
              </a:ext>
            </a:extLst>
          </p:cNvPr>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1981200" y="1025525"/>
            <a:ext cx="22860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1">
            <a:extLst>
              <a:ext uri="{FF2B5EF4-FFF2-40B4-BE49-F238E27FC236}">
                <a16:creationId xmlns:a16="http://schemas.microsoft.com/office/drawing/2014/main" id="{0F034F44-FBE8-224B-9138-2EC0FB1588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025525"/>
            <a:ext cx="2590800"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4">
            <a:extLst>
              <a:ext uri="{FF2B5EF4-FFF2-40B4-BE49-F238E27FC236}">
                <a16:creationId xmlns:a16="http://schemas.microsoft.com/office/drawing/2014/main" id="{EB4B59BC-0769-9E4B-9E55-3CD39D248F4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77000" y="4572000"/>
            <a:ext cx="1214438"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Box 10">
            <a:extLst>
              <a:ext uri="{FF2B5EF4-FFF2-40B4-BE49-F238E27FC236}">
                <a16:creationId xmlns:a16="http://schemas.microsoft.com/office/drawing/2014/main" id="{F65C545A-4619-6A44-AA1C-EFBE7F882BEC}"/>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49159" name="Picture 3" descr="JMPLogoV3_02.jpg">
            <a:extLst>
              <a:ext uri="{FF2B5EF4-FFF2-40B4-BE49-F238E27FC236}">
                <a16:creationId xmlns:a16="http://schemas.microsoft.com/office/drawing/2014/main" id="{7DADC48C-A0EC-D14F-8F9E-125251AB6D7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2" descr="LC11sm.jpg">
            <a:extLst>
              <a:ext uri="{FF2B5EF4-FFF2-40B4-BE49-F238E27FC236}">
                <a16:creationId xmlns:a16="http://schemas.microsoft.com/office/drawing/2014/main" id="{163CB1B4-F6E5-9546-910F-6F06CC78D76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5400" y="4648200"/>
            <a:ext cx="14827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 descr="dreamstimemedium_18432691.tif">
            <a:extLst>
              <a:ext uri="{FF2B5EF4-FFF2-40B4-BE49-F238E27FC236}">
                <a16:creationId xmlns:a16="http://schemas.microsoft.com/office/drawing/2014/main" id="{8C25FA39-FBC9-4847-887C-DB61485D674F}"/>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00400" y="4572000"/>
            <a:ext cx="25082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a:extLst>
              <a:ext uri="{FF2B5EF4-FFF2-40B4-BE49-F238E27FC236}">
                <a16:creationId xmlns:a16="http://schemas.microsoft.com/office/drawing/2014/main" id="{34FAD3B1-FCB4-0A45-8DE7-0B04FD06B51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3541713"/>
            <a:ext cx="106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3">
            <a:extLst>
              <a:ext uri="{FF2B5EF4-FFF2-40B4-BE49-F238E27FC236}">
                <a16:creationId xmlns:a16="http://schemas.microsoft.com/office/drawing/2014/main" id="{135DFB14-9E77-334A-9181-1579569E567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931863"/>
            <a:ext cx="11430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a:extLst>
              <a:ext uri="{FF2B5EF4-FFF2-40B4-BE49-F238E27FC236}">
                <a16:creationId xmlns:a16="http://schemas.microsoft.com/office/drawing/2014/main" id="{772FA21A-3EB3-C940-95D6-02DB93BD4FC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0" y="931863"/>
            <a:ext cx="9080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a:extLst>
              <a:ext uri="{FF2B5EF4-FFF2-40B4-BE49-F238E27FC236}">
                <a16:creationId xmlns:a16="http://schemas.microsoft.com/office/drawing/2014/main" id="{A930AB9B-5555-484D-B67B-D6ABBE51C06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47800" y="3541713"/>
            <a:ext cx="11430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6">
            <a:extLst>
              <a:ext uri="{FF2B5EF4-FFF2-40B4-BE49-F238E27FC236}">
                <a16:creationId xmlns:a16="http://schemas.microsoft.com/office/drawing/2014/main" id="{C3C241F6-8E11-644D-BAE3-63D9F3C997A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67000" y="35417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7">
            <a:extLst>
              <a:ext uri="{FF2B5EF4-FFF2-40B4-BE49-F238E27FC236}">
                <a16:creationId xmlns:a16="http://schemas.microsoft.com/office/drawing/2014/main" id="{5DA20598-2E16-3E49-AFA6-69CBB6D98EA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95663" y="2063750"/>
            <a:ext cx="10668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a:extLst>
              <a:ext uri="{FF2B5EF4-FFF2-40B4-BE49-F238E27FC236}">
                <a16:creationId xmlns:a16="http://schemas.microsoft.com/office/drawing/2014/main" id="{7C8049E5-2E43-EC44-9FAF-F987CB64865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57600" y="3541713"/>
            <a:ext cx="990600"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9">
            <a:extLst>
              <a:ext uri="{FF2B5EF4-FFF2-40B4-BE49-F238E27FC236}">
                <a16:creationId xmlns:a16="http://schemas.microsoft.com/office/drawing/2014/main" id="{59B407AD-5510-0D40-9D65-4ACD44848DA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l="-1900"/>
          <a:stretch>
            <a:fillRect/>
          </a:stretch>
        </p:blipFill>
        <p:spPr bwMode="auto">
          <a:xfrm>
            <a:off x="4724400" y="3541713"/>
            <a:ext cx="1371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0">
            <a:extLst>
              <a:ext uri="{FF2B5EF4-FFF2-40B4-BE49-F238E27FC236}">
                <a16:creationId xmlns:a16="http://schemas.microsoft.com/office/drawing/2014/main" id="{94679B5B-A462-4746-AA7A-EB50C6DB147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24400" y="931863"/>
            <a:ext cx="10668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1">
            <a:extLst>
              <a:ext uri="{FF2B5EF4-FFF2-40B4-BE49-F238E27FC236}">
                <a16:creationId xmlns:a16="http://schemas.microsoft.com/office/drawing/2014/main" id="{93F38D6E-A7D6-9642-ADDF-CF5EDFD803E6}"/>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867400" y="931863"/>
            <a:ext cx="1066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2">
            <a:extLst>
              <a:ext uri="{FF2B5EF4-FFF2-40B4-BE49-F238E27FC236}">
                <a16:creationId xmlns:a16="http://schemas.microsoft.com/office/drawing/2014/main" id="{A8F3727C-94D6-AA49-B04F-BC764491654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172200" y="3541713"/>
            <a:ext cx="9906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3">
            <a:extLst>
              <a:ext uri="{FF2B5EF4-FFF2-40B4-BE49-F238E27FC236}">
                <a16:creationId xmlns:a16="http://schemas.microsoft.com/office/drawing/2014/main" id="{1ADC1678-2DB5-5240-8C56-0014B8D5DBE2}"/>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628775" y="2063750"/>
            <a:ext cx="1676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4">
            <a:extLst>
              <a:ext uri="{FF2B5EF4-FFF2-40B4-BE49-F238E27FC236}">
                <a16:creationId xmlns:a16="http://schemas.microsoft.com/office/drawing/2014/main" id="{C6C9138B-12A8-D646-82AD-F3B49E89D68A}"/>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657600" y="931863"/>
            <a:ext cx="9906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0" name="Text Box 15">
            <a:extLst>
              <a:ext uri="{FF2B5EF4-FFF2-40B4-BE49-F238E27FC236}">
                <a16:creationId xmlns:a16="http://schemas.microsoft.com/office/drawing/2014/main" id="{35E1C737-BC2A-524D-BA80-2514420C58E0}"/>
              </a:ext>
            </a:extLst>
          </p:cNvPr>
          <p:cNvSpPr txBox="1">
            <a:spLocks noChangeArrowheads="1"/>
          </p:cNvSpPr>
          <p:nvPr/>
        </p:nvSpPr>
        <p:spPr bwMode="auto">
          <a:xfrm>
            <a:off x="228600" y="609600"/>
            <a:ext cx="342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1. Line Support Clamps / p-clips</a:t>
            </a:r>
          </a:p>
        </p:txBody>
      </p:sp>
      <p:sp>
        <p:nvSpPr>
          <p:cNvPr id="50191" name="Text Box 16">
            <a:extLst>
              <a:ext uri="{FF2B5EF4-FFF2-40B4-BE49-F238E27FC236}">
                <a16:creationId xmlns:a16="http://schemas.microsoft.com/office/drawing/2014/main" id="{CCD50BF9-ACA0-6540-96C7-4CAD61FB8A15}"/>
              </a:ext>
            </a:extLst>
          </p:cNvPr>
          <p:cNvSpPr txBox="1">
            <a:spLocks noChangeArrowheads="1"/>
          </p:cNvSpPr>
          <p:nvPr/>
        </p:nvSpPr>
        <p:spPr bwMode="auto">
          <a:xfrm>
            <a:off x="228600" y="3219450"/>
            <a:ext cx="198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2. Saddle Clamps</a:t>
            </a:r>
          </a:p>
        </p:txBody>
      </p:sp>
      <p:sp>
        <p:nvSpPr>
          <p:cNvPr id="50192" name="Rectangle 17">
            <a:extLst>
              <a:ext uri="{FF2B5EF4-FFF2-40B4-BE49-F238E27FC236}">
                <a16:creationId xmlns:a16="http://schemas.microsoft.com/office/drawing/2014/main" id="{E4B1A50F-CBE0-0443-A25C-957BB4609BDB}"/>
              </a:ext>
            </a:extLst>
          </p:cNvPr>
          <p:cNvSpPr>
            <a:spLocks noChangeArrowheads="1"/>
          </p:cNvSpPr>
          <p:nvPr/>
        </p:nvSpPr>
        <p:spPr bwMode="auto">
          <a:xfrm>
            <a:off x="304800" y="152400"/>
            <a:ext cx="586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J&amp;M Products, Inc - Clamp Product Line Example Sheet</a:t>
            </a:r>
          </a:p>
        </p:txBody>
      </p:sp>
      <p:sp>
        <p:nvSpPr>
          <p:cNvPr id="50193" name="Rectangle 18">
            <a:extLst>
              <a:ext uri="{FF2B5EF4-FFF2-40B4-BE49-F238E27FC236}">
                <a16:creationId xmlns:a16="http://schemas.microsoft.com/office/drawing/2014/main" id="{0FD77B0E-9151-EC43-B2EE-FC7B1AEB9A0E}"/>
              </a:ext>
            </a:extLst>
          </p:cNvPr>
          <p:cNvSpPr>
            <a:spLocks noChangeArrowheads="1"/>
          </p:cNvSpPr>
          <p:nvPr/>
        </p:nvSpPr>
        <p:spPr bwMode="auto">
          <a:xfrm>
            <a:off x="152400" y="609600"/>
            <a:ext cx="8763000" cy="50292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50194" name="Rectangle 19">
            <a:extLst>
              <a:ext uri="{FF2B5EF4-FFF2-40B4-BE49-F238E27FC236}">
                <a16:creationId xmlns:a16="http://schemas.microsoft.com/office/drawing/2014/main" id="{6781C20D-CB87-324A-A583-318AB87D5F84}"/>
              </a:ext>
            </a:extLst>
          </p:cNvPr>
          <p:cNvSpPr>
            <a:spLocks noChangeArrowheads="1"/>
          </p:cNvSpPr>
          <p:nvPr/>
        </p:nvSpPr>
        <p:spPr bwMode="auto">
          <a:xfrm>
            <a:off x="152400" y="3200400"/>
            <a:ext cx="8763000" cy="24384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50195" name="Text Box 20">
            <a:extLst>
              <a:ext uri="{FF2B5EF4-FFF2-40B4-BE49-F238E27FC236}">
                <a16:creationId xmlns:a16="http://schemas.microsoft.com/office/drawing/2014/main" id="{CB655564-B33A-584C-98CD-482D2C41E9E5}"/>
              </a:ext>
            </a:extLst>
          </p:cNvPr>
          <p:cNvSpPr txBox="1">
            <a:spLocks noChangeArrowheads="1"/>
          </p:cNvSpPr>
          <p:nvPr/>
        </p:nvSpPr>
        <p:spPr bwMode="auto">
          <a:xfrm>
            <a:off x="304800" y="168275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a</a:t>
            </a:r>
          </a:p>
        </p:txBody>
      </p:sp>
      <p:sp>
        <p:nvSpPr>
          <p:cNvPr id="50196" name="Text Box 21">
            <a:extLst>
              <a:ext uri="{FF2B5EF4-FFF2-40B4-BE49-F238E27FC236}">
                <a16:creationId xmlns:a16="http://schemas.microsoft.com/office/drawing/2014/main" id="{1D6C3AD3-2778-A342-9064-3928D4FF4EAE}"/>
              </a:ext>
            </a:extLst>
          </p:cNvPr>
          <p:cNvSpPr txBox="1">
            <a:spLocks noChangeArrowheads="1"/>
          </p:cNvSpPr>
          <p:nvPr/>
        </p:nvSpPr>
        <p:spPr bwMode="auto">
          <a:xfrm>
            <a:off x="1524000" y="168275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b</a:t>
            </a:r>
          </a:p>
        </p:txBody>
      </p:sp>
      <p:sp>
        <p:nvSpPr>
          <p:cNvPr id="50197" name="Text Box 22">
            <a:extLst>
              <a:ext uri="{FF2B5EF4-FFF2-40B4-BE49-F238E27FC236}">
                <a16:creationId xmlns:a16="http://schemas.microsoft.com/office/drawing/2014/main" id="{50B02537-0E98-E642-8EEF-931FDFAD6DF9}"/>
              </a:ext>
            </a:extLst>
          </p:cNvPr>
          <p:cNvSpPr txBox="1">
            <a:spLocks noChangeArrowheads="1"/>
          </p:cNvSpPr>
          <p:nvPr/>
        </p:nvSpPr>
        <p:spPr bwMode="auto">
          <a:xfrm>
            <a:off x="3395663" y="2814638"/>
            <a:ext cx="21272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j</a:t>
            </a:r>
          </a:p>
        </p:txBody>
      </p:sp>
      <p:sp>
        <p:nvSpPr>
          <p:cNvPr id="50198" name="Text Box 23">
            <a:extLst>
              <a:ext uri="{FF2B5EF4-FFF2-40B4-BE49-F238E27FC236}">
                <a16:creationId xmlns:a16="http://schemas.microsoft.com/office/drawing/2014/main" id="{EA7993C6-D659-2640-8974-5E33275229AC}"/>
              </a:ext>
            </a:extLst>
          </p:cNvPr>
          <p:cNvSpPr txBox="1">
            <a:spLocks noChangeArrowheads="1"/>
          </p:cNvSpPr>
          <p:nvPr/>
        </p:nvSpPr>
        <p:spPr bwMode="auto">
          <a:xfrm>
            <a:off x="3657600" y="167640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d</a:t>
            </a:r>
          </a:p>
        </p:txBody>
      </p:sp>
      <p:sp>
        <p:nvSpPr>
          <p:cNvPr id="50199" name="Text Box 24">
            <a:extLst>
              <a:ext uri="{FF2B5EF4-FFF2-40B4-BE49-F238E27FC236}">
                <a16:creationId xmlns:a16="http://schemas.microsoft.com/office/drawing/2014/main" id="{5E3377DB-69F2-9047-AFC7-46C35D5B2D9E}"/>
              </a:ext>
            </a:extLst>
          </p:cNvPr>
          <p:cNvSpPr txBox="1">
            <a:spLocks noChangeArrowheads="1"/>
          </p:cNvSpPr>
          <p:nvPr/>
        </p:nvSpPr>
        <p:spPr bwMode="auto">
          <a:xfrm>
            <a:off x="4724400" y="167640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e</a:t>
            </a:r>
          </a:p>
        </p:txBody>
      </p:sp>
      <p:sp>
        <p:nvSpPr>
          <p:cNvPr id="50200" name="Text Box 25">
            <a:extLst>
              <a:ext uri="{FF2B5EF4-FFF2-40B4-BE49-F238E27FC236}">
                <a16:creationId xmlns:a16="http://schemas.microsoft.com/office/drawing/2014/main" id="{CEC0BACB-23E4-CB42-9A2E-59B9D7568A6A}"/>
              </a:ext>
            </a:extLst>
          </p:cNvPr>
          <p:cNvSpPr txBox="1">
            <a:spLocks noChangeArrowheads="1"/>
          </p:cNvSpPr>
          <p:nvPr/>
        </p:nvSpPr>
        <p:spPr bwMode="auto">
          <a:xfrm>
            <a:off x="5867400" y="1676400"/>
            <a:ext cx="21907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f</a:t>
            </a:r>
          </a:p>
        </p:txBody>
      </p:sp>
      <p:sp>
        <p:nvSpPr>
          <p:cNvPr id="50201" name="Text Box 26">
            <a:extLst>
              <a:ext uri="{FF2B5EF4-FFF2-40B4-BE49-F238E27FC236}">
                <a16:creationId xmlns:a16="http://schemas.microsoft.com/office/drawing/2014/main" id="{112304E6-CF4D-E741-8D0B-4D4651D9D4BD}"/>
              </a:ext>
            </a:extLst>
          </p:cNvPr>
          <p:cNvSpPr txBox="1">
            <a:spLocks noChangeArrowheads="1"/>
          </p:cNvSpPr>
          <p:nvPr/>
        </p:nvSpPr>
        <p:spPr bwMode="auto">
          <a:xfrm>
            <a:off x="1628775" y="2827338"/>
            <a:ext cx="21272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i</a:t>
            </a:r>
          </a:p>
        </p:txBody>
      </p:sp>
      <p:sp>
        <p:nvSpPr>
          <p:cNvPr id="50202" name="Text Box 27">
            <a:extLst>
              <a:ext uri="{FF2B5EF4-FFF2-40B4-BE49-F238E27FC236}">
                <a16:creationId xmlns:a16="http://schemas.microsoft.com/office/drawing/2014/main" id="{9B930179-ACEC-4A4A-9622-18C1EDC047BF}"/>
              </a:ext>
            </a:extLst>
          </p:cNvPr>
          <p:cNvSpPr txBox="1">
            <a:spLocks noChangeArrowheads="1"/>
          </p:cNvSpPr>
          <p:nvPr/>
        </p:nvSpPr>
        <p:spPr bwMode="auto">
          <a:xfrm>
            <a:off x="1143000" y="425132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a</a:t>
            </a:r>
          </a:p>
        </p:txBody>
      </p:sp>
      <p:sp>
        <p:nvSpPr>
          <p:cNvPr id="50203" name="Text Box 28">
            <a:extLst>
              <a:ext uri="{FF2B5EF4-FFF2-40B4-BE49-F238E27FC236}">
                <a16:creationId xmlns:a16="http://schemas.microsoft.com/office/drawing/2014/main" id="{1EF726A1-67D4-2E49-BCDF-7C522392C305}"/>
              </a:ext>
            </a:extLst>
          </p:cNvPr>
          <p:cNvSpPr txBox="1">
            <a:spLocks noChangeArrowheads="1"/>
          </p:cNvSpPr>
          <p:nvPr/>
        </p:nvSpPr>
        <p:spPr bwMode="auto">
          <a:xfrm>
            <a:off x="2362200" y="425132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b</a:t>
            </a:r>
          </a:p>
        </p:txBody>
      </p:sp>
      <p:sp>
        <p:nvSpPr>
          <p:cNvPr id="50204" name="Text Box 29">
            <a:extLst>
              <a:ext uri="{FF2B5EF4-FFF2-40B4-BE49-F238E27FC236}">
                <a16:creationId xmlns:a16="http://schemas.microsoft.com/office/drawing/2014/main" id="{9E947377-D734-C145-BE4D-194C1C2B4396}"/>
              </a:ext>
            </a:extLst>
          </p:cNvPr>
          <p:cNvSpPr txBox="1">
            <a:spLocks noChangeArrowheads="1"/>
          </p:cNvSpPr>
          <p:nvPr/>
        </p:nvSpPr>
        <p:spPr bwMode="auto">
          <a:xfrm>
            <a:off x="3352800" y="4251325"/>
            <a:ext cx="2476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c</a:t>
            </a:r>
          </a:p>
        </p:txBody>
      </p:sp>
      <p:sp>
        <p:nvSpPr>
          <p:cNvPr id="50205" name="Text Box 30">
            <a:extLst>
              <a:ext uri="{FF2B5EF4-FFF2-40B4-BE49-F238E27FC236}">
                <a16:creationId xmlns:a16="http://schemas.microsoft.com/office/drawing/2014/main" id="{0EAEA1E2-5EE7-9F4D-9862-46192BCFDDE4}"/>
              </a:ext>
            </a:extLst>
          </p:cNvPr>
          <p:cNvSpPr txBox="1">
            <a:spLocks noChangeArrowheads="1"/>
          </p:cNvSpPr>
          <p:nvPr/>
        </p:nvSpPr>
        <p:spPr bwMode="auto">
          <a:xfrm>
            <a:off x="4419600" y="425132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d</a:t>
            </a:r>
          </a:p>
        </p:txBody>
      </p:sp>
      <p:sp>
        <p:nvSpPr>
          <p:cNvPr id="50206" name="Text Box 31">
            <a:extLst>
              <a:ext uri="{FF2B5EF4-FFF2-40B4-BE49-F238E27FC236}">
                <a16:creationId xmlns:a16="http://schemas.microsoft.com/office/drawing/2014/main" id="{54E1F8BA-EB93-6D43-B686-E0045C17FE69}"/>
              </a:ext>
            </a:extLst>
          </p:cNvPr>
          <p:cNvSpPr txBox="1">
            <a:spLocks noChangeArrowheads="1"/>
          </p:cNvSpPr>
          <p:nvPr/>
        </p:nvSpPr>
        <p:spPr bwMode="auto">
          <a:xfrm>
            <a:off x="5867400" y="425132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e</a:t>
            </a:r>
          </a:p>
        </p:txBody>
      </p:sp>
      <p:sp>
        <p:nvSpPr>
          <p:cNvPr id="50207" name="Text Box 32">
            <a:extLst>
              <a:ext uri="{FF2B5EF4-FFF2-40B4-BE49-F238E27FC236}">
                <a16:creationId xmlns:a16="http://schemas.microsoft.com/office/drawing/2014/main" id="{6AEBB237-0B73-3C40-97C3-BEB9BDCD93E8}"/>
              </a:ext>
            </a:extLst>
          </p:cNvPr>
          <p:cNvSpPr txBox="1">
            <a:spLocks noChangeArrowheads="1"/>
          </p:cNvSpPr>
          <p:nvPr/>
        </p:nvSpPr>
        <p:spPr bwMode="auto">
          <a:xfrm>
            <a:off x="7010400" y="4251325"/>
            <a:ext cx="21907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f</a:t>
            </a:r>
          </a:p>
        </p:txBody>
      </p:sp>
      <p:pic>
        <p:nvPicPr>
          <p:cNvPr id="50208" name="Picture 33">
            <a:extLst>
              <a:ext uri="{FF2B5EF4-FFF2-40B4-BE49-F238E27FC236}">
                <a16:creationId xmlns:a16="http://schemas.microsoft.com/office/drawing/2014/main" id="{847C4018-B8C6-2D49-92F2-AF6CF550FE00}"/>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508250" y="933450"/>
            <a:ext cx="1093788"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9" name="Picture 34">
            <a:extLst>
              <a:ext uri="{FF2B5EF4-FFF2-40B4-BE49-F238E27FC236}">
                <a16:creationId xmlns:a16="http://schemas.microsoft.com/office/drawing/2014/main" id="{FF80799C-9E75-D14F-9393-82125C20CD8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b="-3311"/>
          <a:stretch>
            <a:fillRect/>
          </a:stretch>
        </p:blipFill>
        <p:spPr bwMode="auto">
          <a:xfrm>
            <a:off x="7245350" y="3543300"/>
            <a:ext cx="10668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0" name="Picture 35">
            <a:extLst>
              <a:ext uri="{FF2B5EF4-FFF2-40B4-BE49-F238E27FC236}">
                <a16:creationId xmlns:a16="http://schemas.microsoft.com/office/drawing/2014/main" id="{55039CEF-B0FA-A448-A22B-2C740CA2872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304800" y="2057400"/>
            <a:ext cx="12192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1" name="Picture 36">
            <a:extLst>
              <a:ext uri="{FF2B5EF4-FFF2-40B4-BE49-F238E27FC236}">
                <a16:creationId xmlns:a16="http://schemas.microsoft.com/office/drawing/2014/main" id="{C55DC46A-D2AB-3C40-95C5-732B8B0F2EE3}"/>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6992938" y="927100"/>
            <a:ext cx="1185862"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2" name="Picture 37">
            <a:extLst>
              <a:ext uri="{FF2B5EF4-FFF2-40B4-BE49-F238E27FC236}">
                <a16:creationId xmlns:a16="http://schemas.microsoft.com/office/drawing/2014/main" id="{D0220689-C24B-A14C-8145-4AA5BADFE264}"/>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304800" y="4572000"/>
            <a:ext cx="16764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3" name="Text Box 38">
            <a:extLst>
              <a:ext uri="{FF2B5EF4-FFF2-40B4-BE49-F238E27FC236}">
                <a16:creationId xmlns:a16="http://schemas.microsoft.com/office/drawing/2014/main" id="{3C67C624-73A1-634A-8367-7F9B20FF69D5}"/>
              </a:ext>
            </a:extLst>
          </p:cNvPr>
          <p:cNvSpPr txBox="1">
            <a:spLocks noChangeArrowheads="1"/>
          </p:cNvSpPr>
          <p:nvPr/>
        </p:nvSpPr>
        <p:spPr bwMode="auto">
          <a:xfrm>
            <a:off x="2508250" y="1682750"/>
            <a:ext cx="2476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c</a:t>
            </a:r>
          </a:p>
        </p:txBody>
      </p:sp>
      <p:sp>
        <p:nvSpPr>
          <p:cNvPr id="50214" name="Text Box 39">
            <a:extLst>
              <a:ext uri="{FF2B5EF4-FFF2-40B4-BE49-F238E27FC236}">
                <a16:creationId xmlns:a16="http://schemas.microsoft.com/office/drawing/2014/main" id="{26E52A5B-909B-E540-BCB8-6A9C1A1C0093}"/>
              </a:ext>
            </a:extLst>
          </p:cNvPr>
          <p:cNvSpPr txBox="1">
            <a:spLocks noChangeArrowheads="1"/>
          </p:cNvSpPr>
          <p:nvPr/>
        </p:nvSpPr>
        <p:spPr bwMode="auto">
          <a:xfrm>
            <a:off x="6991350" y="167957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g</a:t>
            </a:r>
          </a:p>
        </p:txBody>
      </p:sp>
      <p:sp>
        <p:nvSpPr>
          <p:cNvPr id="50215" name="Text Box 40">
            <a:extLst>
              <a:ext uri="{FF2B5EF4-FFF2-40B4-BE49-F238E27FC236}">
                <a16:creationId xmlns:a16="http://schemas.microsoft.com/office/drawing/2014/main" id="{0D285D11-26F8-134D-81B0-CDB98C8AEB04}"/>
              </a:ext>
            </a:extLst>
          </p:cNvPr>
          <p:cNvSpPr txBox="1">
            <a:spLocks noChangeArrowheads="1"/>
          </p:cNvSpPr>
          <p:nvPr/>
        </p:nvSpPr>
        <p:spPr bwMode="auto">
          <a:xfrm>
            <a:off x="300038" y="281305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h</a:t>
            </a:r>
          </a:p>
        </p:txBody>
      </p:sp>
      <p:sp>
        <p:nvSpPr>
          <p:cNvPr id="50216" name="Text Box 41">
            <a:extLst>
              <a:ext uri="{FF2B5EF4-FFF2-40B4-BE49-F238E27FC236}">
                <a16:creationId xmlns:a16="http://schemas.microsoft.com/office/drawing/2014/main" id="{F9B23D00-F35C-7C4A-AE4E-3ADD8DE3B313}"/>
              </a:ext>
            </a:extLst>
          </p:cNvPr>
          <p:cNvSpPr txBox="1">
            <a:spLocks noChangeArrowheads="1"/>
          </p:cNvSpPr>
          <p:nvPr/>
        </p:nvSpPr>
        <p:spPr bwMode="auto">
          <a:xfrm>
            <a:off x="8077200" y="421957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g</a:t>
            </a:r>
          </a:p>
        </p:txBody>
      </p:sp>
      <p:sp>
        <p:nvSpPr>
          <p:cNvPr id="50217" name="Text Box 42">
            <a:extLst>
              <a:ext uri="{FF2B5EF4-FFF2-40B4-BE49-F238E27FC236}">
                <a16:creationId xmlns:a16="http://schemas.microsoft.com/office/drawing/2014/main" id="{A6F3DB57-923A-5545-B8C1-2AB79ADD0BAD}"/>
              </a:ext>
            </a:extLst>
          </p:cNvPr>
          <p:cNvSpPr txBox="1">
            <a:spLocks noChangeArrowheads="1"/>
          </p:cNvSpPr>
          <p:nvPr/>
        </p:nvSpPr>
        <p:spPr bwMode="auto">
          <a:xfrm>
            <a:off x="298450" y="527685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h</a:t>
            </a:r>
          </a:p>
        </p:txBody>
      </p:sp>
      <p:pic>
        <p:nvPicPr>
          <p:cNvPr id="50218" name="Picture 43">
            <a:extLst>
              <a:ext uri="{FF2B5EF4-FFF2-40B4-BE49-F238E27FC236}">
                <a16:creationId xmlns:a16="http://schemas.microsoft.com/office/drawing/2014/main" id="{23BF597E-F72C-DA44-BBDC-19897B73B5E2}"/>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4546600" y="206375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9" name="Picture 44">
            <a:extLst>
              <a:ext uri="{FF2B5EF4-FFF2-40B4-BE49-F238E27FC236}">
                <a16:creationId xmlns:a16="http://schemas.microsoft.com/office/drawing/2014/main" id="{1B3B5CCA-5DA1-EB43-8ADA-3DE6AACD4890}"/>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2057400" y="4572000"/>
            <a:ext cx="9144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0" name="Picture 45">
            <a:extLst>
              <a:ext uri="{FF2B5EF4-FFF2-40B4-BE49-F238E27FC236}">
                <a16:creationId xmlns:a16="http://schemas.microsoft.com/office/drawing/2014/main" id="{D44CDB0F-B62D-004F-ABBB-C8B8B9D2404A}"/>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5607050" y="2063750"/>
            <a:ext cx="1066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1" name="Picture 46">
            <a:extLst>
              <a:ext uri="{FF2B5EF4-FFF2-40B4-BE49-F238E27FC236}">
                <a16:creationId xmlns:a16="http://schemas.microsoft.com/office/drawing/2014/main" id="{4F1513C2-5859-0C42-A380-5D16ADC04144}"/>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3054350" y="4572000"/>
            <a:ext cx="104616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22" name="Text Box 47">
            <a:extLst>
              <a:ext uri="{FF2B5EF4-FFF2-40B4-BE49-F238E27FC236}">
                <a16:creationId xmlns:a16="http://schemas.microsoft.com/office/drawing/2014/main" id="{F76F60B6-DCD7-BD48-A06A-7305D458EED6}"/>
              </a:ext>
            </a:extLst>
          </p:cNvPr>
          <p:cNvSpPr txBox="1">
            <a:spLocks noChangeArrowheads="1"/>
          </p:cNvSpPr>
          <p:nvPr/>
        </p:nvSpPr>
        <p:spPr bwMode="auto">
          <a:xfrm>
            <a:off x="3049588" y="5238750"/>
            <a:ext cx="21272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j</a:t>
            </a:r>
          </a:p>
        </p:txBody>
      </p:sp>
      <p:sp>
        <p:nvSpPr>
          <p:cNvPr id="50223" name="Text Box 48">
            <a:extLst>
              <a:ext uri="{FF2B5EF4-FFF2-40B4-BE49-F238E27FC236}">
                <a16:creationId xmlns:a16="http://schemas.microsoft.com/office/drawing/2014/main" id="{22FF9B15-9AF8-CB41-9D1C-E749B74191B9}"/>
              </a:ext>
            </a:extLst>
          </p:cNvPr>
          <p:cNvSpPr txBox="1">
            <a:spLocks noChangeArrowheads="1"/>
          </p:cNvSpPr>
          <p:nvPr/>
        </p:nvSpPr>
        <p:spPr bwMode="auto">
          <a:xfrm>
            <a:off x="2771775" y="5251450"/>
            <a:ext cx="21272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i</a:t>
            </a:r>
          </a:p>
        </p:txBody>
      </p:sp>
      <p:sp>
        <p:nvSpPr>
          <p:cNvPr id="50224" name="Text Box 49">
            <a:extLst>
              <a:ext uri="{FF2B5EF4-FFF2-40B4-BE49-F238E27FC236}">
                <a16:creationId xmlns:a16="http://schemas.microsoft.com/office/drawing/2014/main" id="{8E06D010-1B2C-1342-B96F-D0C572F616AB}"/>
              </a:ext>
            </a:extLst>
          </p:cNvPr>
          <p:cNvSpPr txBox="1">
            <a:spLocks noChangeArrowheads="1"/>
          </p:cNvSpPr>
          <p:nvPr/>
        </p:nvSpPr>
        <p:spPr bwMode="auto">
          <a:xfrm>
            <a:off x="5321300" y="2814638"/>
            <a:ext cx="2476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k</a:t>
            </a:r>
          </a:p>
        </p:txBody>
      </p:sp>
      <p:sp>
        <p:nvSpPr>
          <p:cNvPr id="50225" name="Text Box 50">
            <a:extLst>
              <a:ext uri="{FF2B5EF4-FFF2-40B4-BE49-F238E27FC236}">
                <a16:creationId xmlns:a16="http://schemas.microsoft.com/office/drawing/2014/main" id="{B6290B83-B9FF-F84D-955C-8DD091C99E46}"/>
              </a:ext>
            </a:extLst>
          </p:cNvPr>
          <p:cNvSpPr txBox="1">
            <a:spLocks noChangeArrowheads="1"/>
          </p:cNvSpPr>
          <p:nvPr/>
        </p:nvSpPr>
        <p:spPr bwMode="auto">
          <a:xfrm>
            <a:off x="5584825" y="2814638"/>
            <a:ext cx="21272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l</a:t>
            </a:r>
          </a:p>
        </p:txBody>
      </p:sp>
      <p:sp>
        <p:nvSpPr>
          <p:cNvPr id="50226" name="TextBox 10">
            <a:extLst>
              <a:ext uri="{FF2B5EF4-FFF2-40B4-BE49-F238E27FC236}">
                <a16:creationId xmlns:a16="http://schemas.microsoft.com/office/drawing/2014/main" id="{34F303A7-DFA3-9C4B-BBE5-7248E967F809}"/>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50227" name="Picture 3" descr="JMPLogoV3_02.jpg">
            <a:extLst>
              <a:ext uri="{FF2B5EF4-FFF2-40B4-BE49-F238E27FC236}">
                <a16:creationId xmlns:a16="http://schemas.microsoft.com/office/drawing/2014/main" id="{E311E9CA-D9D0-684E-AA23-D4D209D2BF82}"/>
              </a:ext>
            </a:extLst>
          </p:cNvPr>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a:extLst>
              <a:ext uri="{FF2B5EF4-FFF2-40B4-BE49-F238E27FC236}">
                <a16:creationId xmlns:a16="http://schemas.microsoft.com/office/drawing/2014/main" id="{A9866D16-5F4F-5944-A0A6-3EBC5CE1D7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3835400"/>
            <a:ext cx="914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Picture 3">
            <a:extLst>
              <a:ext uri="{FF2B5EF4-FFF2-40B4-BE49-F238E27FC236}">
                <a16:creationId xmlns:a16="http://schemas.microsoft.com/office/drawing/2014/main" id="{FBECD996-1B24-4948-B11A-47B60D5D066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1600" y="3835400"/>
            <a:ext cx="11430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a:extLst>
              <a:ext uri="{FF2B5EF4-FFF2-40B4-BE49-F238E27FC236}">
                <a16:creationId xmlns:a16="http://schemas.microsoft.com/office/drawing/2014/main" id="{BC4C50D9-7635-E24F-BFB8-E6E55A69FC5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2800" y="53784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5">
            <a:extLst>
              <a:ext uri="{FF2B5EF4-FFF2-40B4-BE49-F238E27FC236}">
                <a16:creationId xmlns:a16="http://schemas.microsoft.com/office/drawing/2014/main" id="{67C0D4C6-FCDA-0949-AB70-F0C73B5254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71800" y="22733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a:extLst>
              <a:ext uri="{FF2B5EF4-FFF2-40B4-BE49-F238E27FC236}">
                <a16:creationId xmlns:a16="http://schemas.microsoft.com/office/drawing/2014/main" id="{39E947FE-BE1A-3A44-A57E-2EEEF6B6E84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 y="2273300"/>
            <a:ext cx="11430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7">
            <a:extLst>
              <a:ext uri="{FF2B5EF4-FFF2-40B4-BE49-F238E27FC236}">
                <a16:creationId xmlns:a16="http://schemas.microsoft.com/office/drawing/2014/main" id="{AB941B1E-D35E-FE4B-948F-DEA83D637A2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2200" y="53784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8">
            <a:extLst>
              <a:ext uri="{FF2B5EF4-FFF2-40B4-BE49-F238E27FC236}">
                <a16:creationId xmlns:a16="http://schemas.microsoft.com/office/drawing/2014/main" id="{C61D8E7C-DCE7-894F-8A0A-08858B52516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95400" y="5378450"/>
            <a:ext cx="9906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9">
            <a:extLst>
              <a:ext uri="{FF2B5EF4-FFF2-40B4-BE49-F238E27FC236}">
                <a16:creationId xmlns:a16="http://schemas.microsoft.com/office/drawing/2014/main" id="{65228515-620E-7E46-A45C-0D6E489F75EC}"/>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24000" y="2273300"/>
            <a:ext cx="137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0">
            <a:extLst>
              <a:ext uri="{FF2B5EF4-FFF2-40B4-BE49-F238E27FC236}">
                <a16:creationId xmlns:a16="http://schemas.microsoft.com/office/drawing/2014/main" id="{69C77694-D04B-CD4B-B744-A3801C9842C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04800" y="53784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 Box 11">
            <a:extLst>
              <a:ext uri="{FF2B5EF4-FFF2-40B4-BE49-F238E27FC236}">
                <a16:creationId xmlns:a16="http://schemas.microsoft.com/office/drawing/2014/main" id="{D7B76019-1D9B-4D4C-9258-DC2A5C90BBC3}"/>
              </a:ext>
            </a:extLst>
          </p:cNvPr>
          <p:cNvSpPr txBox="1">
            <a:spLocks noChangeArrowheads="1"/>
          </p:cNvSpPr>
          <p:nvPr/>
        </p:nvSpPr>
        <p:spPr bwMode="auto">
          <a:xfrm>
            <a:off x="228600" y="3505200"/>
            <a:ext cx="452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5. Molded Blocks, Grommets, and Cushion</a:t>
            </a:r>
          </a:p>
        </p:txBody>
      </p:sp>
      <p:sp>
        <p:nvSpPr>
          <p:cNvPr id="51211" name="Rectangle 12">
            <a:extLst>
              <a:ext uri="{FF2B5EF4-FFF2-40B4-BE49-F238E27FC236}">
                <a16:creationId xmlns:a16="http://schemas.microsoft.com/office/drawing/2014/main" id="{10956DB2-A8A2-B74D-8644-247B9B073841}"/>
              </a:ext>
            </a:extLst>
          </p:cNvPr>
          <p:cNvSpPr>
            <a:spLocks noChangeArrowheads="1"/>
          </p:cNvSpPr>
          <p:nvPr/>
        </p:nvSpPr>
        <p:spPr bwMode="auto">
          <a:xfrm>
            <a:off x="228600" y="5049838"/>
            <a:ext cx="3422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6. Custom shapes and Brackets</a:t>
            </a:r>
          </a:p>
        </p:txBody>
      </p:sp>
      <p:sp>
        <p:nvSpPr>
          <p:cNvPr id="51212" name="Rectangle 13">
            <a:extLst>
              <a:ext uri="{FF2B5EF4-FFF2-40B4-BE49-F238E27FC236}">
                <a16:creationId xmlns:a16="http://schemas.microsoft.com/office/drawing/2014/main" id="{AD7AC1DC-0503-1D47-B43E-305CAA02B962}"/>
              </a:ext>
            </a:extLst>
          </p:cNvPr>
          <p:cNvSpPr>
            <a:spLocks noChangeArrowheads="1"/>
          </p:cNvSpPr>
          <p:nvPr/>
        </p:nvSpPr>
        <p:spPr bwMode="auto">
          <a:xfrm>
            <a:off x="228600" y="1955800"/>
            <a:ext cx="4095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4. Hinged clamps and irregular shapes</a:t>
            </a:r>
          </a:p>
        </p:txBody>
      </p:sp>
      <p:sp>
        <p:nvSpPr>
          <p:cNvPr id="51213" name="Rectangle 14">
            <a:extLst>
              <a:ext uri="{FF2B5EF4-FFF2-40B4-BE49-F238E27FC236}">
                <a16:creationId xmlns:a16="http://schemas.microsoft.com/office/drawing/2014/main" id="{CBE766E2-A6B4-5D44-8135-94EAC6976608}"/>
              </a:ext>
            </a:extLst>
          </p:cNvPr>
          <p:cNvSpPr>
            <a:spLocks noChangeArrowheads="1"/>
          </p:cNvSpPr>
          <p:nvPr/>
        </p:nvSpPr>
        <p:spPr bwMode="auto">
          <a:xfrm>
            <a:off x="152400" y="609600"/>
            <a:ext cx="8763000" cy="57912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51214" name="Rectangle 15">
            <a:extLst>
              <a:ext uri="{FF2B5EF4-FFF2-40B4-BE49-F238E27FC236}">
                <a16:creationId xmlns:a16="http://schemas.microsoft.com/office/drawing/2014/main" id="{B4171BBF-0951-354B-9534-4154451CD61F}"/>
              </a:ext>
            </a:extLst>
          </p:cNvPr>
          <p:cNvSpPr>
            <a:spLocks noChangeArrowheads="1"/>
          </p:cNvSpPr>
          <p:nvPr/>
        </p:nvSpPr>
        <p:spPr bwMode="auto">
          <a:xfrm>
            <a:off x="152400" y="1960563"/>
            <a:ext cx="8763000" cy="154463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51215" name="Text Box 16">
            <a:extLst>
              <a:ext uri="{FF2B5EF4-FFF2-40B4-BE49-F238E27FC236}">
                <a16:creationId xmlns:a16="http://schemas.microsoft.com/office/drawing/2014/main" id="{60EFADD9-A554-EF42-9449-E0659CF78700}"/>
              </a:ext>
            </a:extLst>
          </p:cNvPr>
          <p:cNvSpPr txBox="1">
            <a:spLocks noChangeArrowheads="1"/>
          </p:cNvSpPr>
          <p:nvPr/>
        </p:nvSpPr>
        <p:spPr bwMode="auto">
          <a:xfrm>
            <a:off x="304800" y="461327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a</a:t>
            </a:r>
          </a:p>
        </p:txBody>
      </p:sp>
      <p:sp>
        <p:nvSpPr>
          <p:cNvPr id="51216" name="Text Box 17">
            <a:extLst>
              <a:ext uri="{FF2B5EF4-FFF2-40B4-BE49-F238E27FC236}">
                <a16:creationId xmlns:a16="http://schemas.microsoft.com/office/drawing/2014/main" id="{4DF65BF4-36CF-E141-B8B7-A1438300D552}"/>
              </a:ext>
            </a:extLst>
          </p:cNvPr>
          <p:cNvSpPr txBox="1">
            <a:spLocks noChangeArrowheads="1"/>
          </p:cNvSpPr>
          <p:nvPr/>
        </p:nvSpPr>
        <p:spPr bwMode="auto">
          <a:xfrm>
            <a:off x="1295400" y="462915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b</a:t>
            </a:r>
          </a:p>
        </p:txBody>
      </p:sp>
      <p:sp>
        <p:nvSpPr>
          <p:cNvPr id="51217" name="Text Box 18">
            <a:extLst>
              <a:ext uri="{FF2B5EF4-FFF2-40B4-BE49-F238E27FC236}">
                <a16:creationId xmlns:a16="http://schemas.microsoft.com/office/drawing/2014/main" id="{BBCC2E0E-F468-2147-8630-089C4C645566}"/>
              </a:ext>
            </a:extLst>
          </p:cNvPr>
          <p:cNvSpPr txBox="1">
            <a:spLocks noChangeArrowheads="1"/>
          </p:cNvSpPr>
          <p:nvPr/>
        </p:nvSpPr>
        <p:spPr bwMode="auto">
          <a:xfrm>
            <a:off x="304800" y="606425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a</a:t>
            </a:r>
          </a:p>
        </p:txBody>
      </p:sp>
      <p:sp>
        <p:nvSpPr>
          <p:cNvPr id="51218" name="Text Box 19">
            <a:extLst>
              <a:ext uri="{FF2B5EF4-FFF2-40B4-BE49-F238E27FC236}">
                <a16:creationId xmlns:a16="http://schemas.microsoft.com/office/drawing/2014/main" id="{3DC6D976-E2C8-4A41-950C-5C4DC060AD53}"/>
              </a:ext>
            </a:extLst>
          </p:cNvPr>
          <p:cNvSpPr txBox="1">
            <a:spLocks noChangeArrowheads="1"/>
          </p:cNvSpPr>
          <p:nvPr/>
        </p:nvSpPr>
        <p:spPr bwMode="auto">
          <a:xfrm>
            <a:off x="1295400" y="608012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b</a:t>
            </a:r>
          </a:p>
        </p:txBody>
      </p:sp>
      <p:sp>
        <p:nvSpPr>
          <p:cNvPr id="51219" name="Text Box 20">
            <a:extLst>
              <a:ext uri="{FF2B5EF4-FFF2-40B4-BE49-F238E27FC236}">
                <a16:creationId xmlns:a16="http://schemas.microsoft.com/office/drawing/2014/main" id="{9CAE9D2B-2078-6A41-AC19-70A399A31960}"/>
              </a:ext>
            </a:extLst>
          </p:cNvPr>
          <p:cNvSpPr txBox="1">
            <a:spLocks noChangeArrowheads="1"/>
          </p:cNvSpPr>
          <p:nvPr/>
        </p:nvSpPr>
        <p:spPr bwMode="auto">
          <a:xfrm>
            <a:off x="2343150" y="6064250"/>
            <a:ext cx="2476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c</a:t>
            </a:r>
          </a:p>
        </p:txBody>
      </p:sp>
      <p:sp>
        <p:nvSpPr>
          <p:cNvPr id="51220" name="Text Box 21">
            <a:extLst>
              <a:ext uri="{FF2B5EF4-FFF2-40B4-BE49-F238E27FC236}">
                <a16:creationId xmlns:a16="http://schemas.microsoft.com/office/drawing/2014/main" id="{0EEBF9EF-5C53-0349-9D3E-399A3334DEB6}"/>
              </a:ext>
            </a:extLst>
          </p:cNvPr>
          <p:cNvSpPr txBox="1">
            <a:spLocks noChangeArrowheads="1"/>
          </p:cNvSpPr>
          <p:nvPr/>
        </p:nvSpPr>
        <p:spPr bwMode="auto">
          <a:xfrm>
            <a:off x="3276600" y="606425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d</a:t>
            </a:r>
          </a:p>
        </p:txBody>
      </p:sp>
      <p:sp>
        <p:nvSpPr>
          <p:cNvPr id="51221" name="Text Box 22">
            <a:extLst>
              <a:ext uri="{FF2B5EF4-FFF2-40B4-BE49-F238E27FC236}">
                <a16:creationId xmlns:a16="http://schemas.microsoft.com/office/drawing/2014/main" id="{069653E6-DC5A-8349-BB64-B739899B62E1}"/>
              </a:ext>
            </a:extLst>
          </p:cNvPr>
          <p:cNvSpPr txBox="1">
            <a:spLocks noChangeArrowheads="1"/>
          </p:cNvSpPr>
          <p:nvPr/>
        </p:nvSpPr>
        <p:spPr bwMode="auto">
          <a:xfrm>
            <a:off x="260350" y="314325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a</a:t>
            </a:r>
          </a:p>
        </p:txBody>
      </p:sp>
      <p:sp>
        <p:nvSpPr>
          <p:cNvPr id="51222" name="Text Box 23">
            <a:extLst>
              <a:ext uri="{FF2B5EF4-FFF2-40B4-BE49-F238E27FC236}">
                <a16:creationId xmlns:a16="http://schemas.microsoft.com/office/drawing/2014/main" id="{5D1FD1C8-DB1A-2A43-AE4E-2986B7F176DA}"/>
              </a:ext>
            </a:extLst>
          </p:cNvPr>
          <p:cNvSpPr txBox="1">
            <a:spLocks noChangeArrowheads="1"/>
          </p:cNvSpPr>
          <p:nvPr/>
        </p:nvSpPr>
        <p:spPr bwMode="auto">
          <a:xfrm>
            <a:off x="2470150" y="309880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b</a:t>
            </a:r>
          </a:p>
        </p:txBody>
      </p:sp>
      <p:sp>
        <p:nvSpPr>
          <p:cNvPr id="51223" name="Text Box 24">
            <a:extLst>
              <a:ext uri="{FF2B5EF4-FFF2-40B4-BE49-F238E27FC236}">
                <a16:creationId xmlns:a16="http://schemas.microsoft.com/office/drawing/2014/main" id="{D31204CF-44C0-2649-8061-C6DCF15BFB4C}"/>
              </a:ext>
            </a:extLst>
          </p:cNvPr>
          <p:cNvSpPr txBox="1">
            <a:spLocks noChangeArrowheads="1"/>
          </p:cNvSpPr>
          <p:nvPr/>
        </p:nvSpPr>
        <p:spPr bwMode="auto">
          <a:xfrm>
            <a:off x="2927350" y="3098800"/>
            <a:ext cx="2476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c</a:t>
            </a:r>
          </a:p>
        </p:txBody>
      </p:sp>
      <p:sp>
        <p:nvSpPr>
          <p:cNvPr id="51224" name="Rectangle 25">
            <a:extLst>
              <a:ext uri="{FF2B5EF4-FFF2-40B4-BE49-F238E27FC236}">
                <a16:creationId xmlns:a16="http://schemas.microsoft.com/office/drawing/2014/main" id="{6D58C306-1AB0-294A-9834-6C3F55590FC2}"/>
              </a:ext>
            </a:extLst>
          </p:cNvPr>
          <p:cNvSpPr>
            <a:spLocks noChangeArrowheads="1"/>
          </p:cNvSpPr>
          <p:nvPr/>
        </p:nvSpPr>
        <p:spPr bwMode="auto">
          <a:xfrm>
            <a:off x="152400" y="5014913"/>
            <a:ext cx="8763000" cy="138588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pic>
        <p:nvPicPr>
          <p:cNvPr id="51225" name="Picture 26">
            <a:extLst>
              <a:ext uri="{FF2B5EF4-FFF2-40B4-BE49-F238E27FC236}">
                <a16:creationId xmlns:a16="http://schemas.microsoft.com/office/drawing/2014/main" id="{D96D2BE1-27EF-4F48-864E-87B3BA85237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68900" y="3822700"/>
            <a:ext cx="126682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Picture 27">
            <a:extLst>
              <a:ext uri="{FF2B5EF4-FFF2-40B4-BE49-F238E27FC236}">
                <a16:creationId xmlns:a16="http://schemas.microsoft.com/office/drawing/2014/main" id="{996EAC39-1AB8-8C40-91F3-090C2558F1C7}"/>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483350" y="3825875"/>
            <a:ext cx="1101725"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28">
            <a:extLst>
              <a:ext uri="{FF2B5EF4-FFF2-40B4-BE49-F238E27FC236}">
                <a16:creationId xmlns:a16="http://schemas.microsoft.com/office/drawing/2014/main" id="{F0F3EFFA-59CF-854C-9FD7-1A243C79FF52}"/>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677150" y="3832225"/>
            <a:ext cx="1073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8" name="Picture 29">
            <a:extLst>
              <a:ext uri="{FF2B5EF4-FFF2-40B4-BE49-F238E27FC236}">
                <a16:creationId xmlns:a16="http://schemas.microsoft.com/office/drawing/2014/main" id="{9B915203-11B2-4E43-A567-9193F09DEEE0}"/>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571750" y="3829050"/>
            <a:ext cx="1044575"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Picture 30">
            <a:extLst>
              <a:ext uri="{FF2B5EF4-FFF2-40B4-BE49-F238E27FC236}">
                <a16:creationId xmlns:a16="http://schemas.microsoft.com/office/drawing/2014/main" id="{5C81AC5E-8016-8340-AAA8-836F9944541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663950" y="3825875"/>
            <a:ext cx="14478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Picture 31">
            <a:extLst>
              <a:ext uri="{FF2B5EF4-FFF2-40B4-BE49-F238E27FC236}">
                <a16:creationId xmlns:a16="http://schemas.microsoft.com/office/drawing/2014/main" id="{06E6A3E2-9A0D-7B45-A5E9-8E4FDF4FB093}"/>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343400" y="5372100"/>
            <a:ext cx="10826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1" name="Text Box 32">
            <a:extLst>
              <a:ext uri="{FF2B5EF4-FFF2-40B4-BE49-F238E27FC236}">
                <a16:creationId xmlns:a16="http://schemas.microsoft.com/office/drawing/2014/main" id="{25DB2323-F803-FD46-B25B-3533C2DF5739}"/>
              </a:ext>
            </a:extLst>
          </p:cNvPr>
          <p:cNvSpPr txBox="1">
            <a:spLocks noChangeArrowheads="1"/>
          </p:cNvSpPr>
          <p:nvPr/>
        </p:nvSpPr>
        <p:spPr bwMode="auto">
          <a:xfrm>
            <a:off x="2563813" y="4618038"/>
            <a:ext cx="2476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c</a:t>
            </a:r>
          </a:p>
        </p:txBody>
      </p:sp>
      <p:pic>
        <p:nvPicPr>
          <p:cNvPr id="51232" name="Picture 33">
            <a:extLst>
              <a:ext uri="{FF2B5EF4-FFF2-40B4-BE49-F238E27FC236}">
                <a16:creationId xmlns:a16="http://schemas.microsoft.com/office/drawing/2014/main" id="{770F884F-B454-FB42-A548-31BD594F2FFB}"/>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524000" y="935038"/>
            <a:ext cx="990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3" name="Picture 34">
            <a:extLst>
              <a:ext uri="{FF2B5EF4-FFF2-40B4-BE49-F238E27FC236}">
                <a16:creationId xmlns:a16="http://schemas.microsoft.com/office/drawing/2014/main" id="{7E9207AF-89DE-F04F-838C-FF6AAE423210}"/>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304800" y="935038"/>
            <a:ext cx="1066800"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4" name="Picture 35">
            <a:extLst>
              <a:ext uri="{FF2B5EF4-FFF2-40B4-BE49-F238E27FC236}">
                <a16:creationId xmlns:a16="http://schemas.microsoft.com/office/drawing/2014/main" id="{F36A8E7B-23E3-3541-AB38-EF0A789FC155}"/>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590800" y="935038"/>
            <a:ext cx="1219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5" name="Text Box 36">
            <a:extLst>
              <a:ext uri="{FF2B5EF4-FFF2-40B4-BE49-F238E27FC236}">
                <a16:creationId xmlns:a16="http://schemas.microsoft.com/office/drawing/2014/main" id="{800EEA37-CA8A-E245-B0D6-68DDC7FEEE7E}"/>
              </a:ext>
            </a:extLst>
          </p:cNvPr>
          <p:cNvSpPr txBox="1">
            <a:spLocks noChangeArrowheads="1"/>
          </p:cNvSpPr>
          <p:nvPr/>
        </p:nvSpPr>
        <p:spPr bwMode="auto">
          <a:xfrm>
            <a:off x="228600" y="612775"/>
            <a:ext cx="400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3. Rectangular and Multi-Line Clamps</a:t>
            </a:r>
          </a:p>
        </p:txBody>
      </p:sp>
      <p:sp>
        <p:nvSpPr>
          <p:cNvPr id="51236" name="Text Box 37">
            <a:extLst>
              <a:ext uri="{FF2B5EF4-FFF2-40B4-BE49-F238E27FC236}">
                <a16:creationId xmlns:a16="http://schemas.microsoft.com/office/drawing/2014/main" id="{B9C89601-5486-8B40-932D-0DC4C7334170}"/>
              </a:ext>
            </a:extLst>
          </p:cNvPr>
          <p:cNvSpPr txBox="1">
            <a:spLocks noChangeArrowheads="1"/>
          </p:cNvSpPr>
          <p:nvPr/>
        </p:nvSpPr>
        <p:spPr bwMode="auto">
          <a:xfrm>
            <a:off x="1143000" y="160337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a</a:t>
            </a:r>
          </a:p>
        </p:txBody>
      </p:sp>
      <p:sp>
        <p:nvSpPr>
          <p:cNvPr id="51237" name="Text Box 38">
            <a:extLst>
              <a:ext uri="{FF2B5EF4-FFF2-40B4-BE49-F238E27FC236}">
                <a16:creationId xmlns:a16="http://schemas.microsoft.com/office/drawing/2014/main" id="{61B7FC5B-2207-F742-BCBB-0B06E343D74E}"/>
              </a:ext>
            </a:extLst>
          </p:cNvPr>
          <p:cNvSpPr txBox="1">
            <a:spLocks noChangeArrowheads="1"/>
          </p:cNvSpPr>
          <p:nvPr/>
        </p:nvSpPr>
        <p:spPr bwMode="auto">
          <a:xfrm>
            <a:off x="2286000" y="160337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b</a:t>
            </a:r>
          </a:p>
        </p:txBody>
      </p:sp>
      <p:sp>
        <p:nvSpPr>
          <p:cNvPr id="51238" name="Text Box 39">
            <a:extLst>
              <a:ext uri="{FF2B5EF4-FFF2-40B4-BE49-F238E27FC236}">
                <a16:creationId xmlns:a16="http://schemas.microsoft.com/office/drawing/2014/main" id="{5D05A561-7CD1-0747-9500-B6419B8BB324}"/>
              </a:ext>
            </a:extLst>
          </p:cNvPr>
          <p:cNvSpPr txBox="1">
            <a:spLocks noChangeArrowheads="1"/>
          </p:cNvSpPr>
          <p:nvPr/>
        </p:nvSpPr>
        <p:spPr bwMode="auto">
          <a:xfrm>
            <a:off x="3638550" y="1603375"/>
            <a:ext cx="24765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c</a:t>
            </a:r>
          </a:p>
        </p:txBody>
      </p:sp>
      <p:sp>
        <p:nvSpPr>
          <p:cNvPr id="51239" name="Rectangle 40">
            <a:extLst>
              <a:ext uri="{FF2B5EF4-FFF2-40B4-BE49-F238E27FC236}">
                <a16:creationId xmlns:a16="http://schemas.microsoft.com/office/drawing/2014/main" id="{65EB46DF-C832-1C44-A3A6-695361F7A9E9}"/>
              </a:ext>
            </a:extLst>
          </p:cNvPr>
          <p:cNvSpPr>
            <a:spLocks noChangeArrowheads="1"/>
          </p:cNvSpPr>
          <p:nvPr/>
        </p:nvSpPr>
        <p:spPr bwMode="auto">
          <a:xfrm>
            <a:off x="304800" y="152400"/>
            <a:ext cx="586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800">
                <a:cs typeface="Arial" panose="020B0604020202020204" pitchFamily="34" charset="0"/>
              </a:rPr>
              <a:t>J&amp;M Products, Inc - Clamp Product Line Example Sheet</a:t>
            </a:r>
          </a:p>
        </p:txBody>
      </p:sp>
      <p:sp>
        <p:nvSpPr>
          <p:cNvPr id="51240" name="Text Box 41">
            <a:extLst>
              <a:ext uri="{FF2B5EF4-FFF2-40B4-BE49-F238E27FC236}">
                <a16:creationId xmlns:a16="http://schemas.microsoft.com/office/drawing/2014/main" id="{85EBEB47-BFD4-7B4B-9EAD-CDF432919AC3}"/>
              </a:ext>
            </a:extLst>
          </p:cNvPr>
          <p:cNvSpPr txBox="1">
            <a:spLocks noChangeArrowheads="1"/>
          </p:cNvSpPr>
          <p:nvPr/>
        </p:nvSpPr>
        <p:spPr bwMode="auto">
          <a:xfrm>
            <a:off x="3651250" y="4541838"/>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d</a:t>
            </a:r>
          </a:p>
        </p:txBody>
      </p:sp>
      <p:sp>
        <p:nvSpPr>
          <p:cNvPr id="51241" name="Text Box 42">
            <a:extLst>
              <a:ext uri="{FF2B5EF4-FFF2-40B4-BE49-F238E27FC236}">
                <a16:creationId xmlns:a16="http://schemas.microsoft.com/office/drawing/2014/main" id="{74CAA523-C404-C447-BA31-E6906866433B}"/>
              </a:ext>
            </a:extLst>
          </p:cNvPr>
          <p:cNvSpPr txBox="1">
            <a:spLocks noChangeArrowheads="1"/>
          </p:cNvSpPr>
          <p:nvPr/>
        </p:nvSpPr>
        <p:spPr bwMode="auto">
          <a:xfrm>
            <a:off x="5146675" y="463232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e</a:t>
            </a:r>
          </a:p>
        </p:txBody>
      </p:sp>
      <p:sp>
        <p:nvSpPr>
          <p:cNvPr id="51242" name="Text Box 43">
            <a:extLst>
              <a:ext uri="{FF2B5EF4-FFF2-40B4-BE49-F238E27FC236}">
                <a16:creationId xmlns:a16="http://schemas.microsoft.com/office/drawing/2014/main" id="{B02F974D-D746-454F-8699-49A4D039BCBF}"/>
              </a:ext>
            </a:extLst>
          </p:cNvPr>
          <p:cNvSpPr txBox="1">
            <a:spLocks noChangeArrowheads="1"/>
          </p:cNvSpPr>
          <p:nvPr/>
        </p:nvSpPr>
        <p:spPr bwMode="auto">
          <a:xfrm>
            <a:off x="6464300" y="4603750"/>
            <a:ext cx="219075"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f</a:t>
            </a:r>
          </a:p>
        </p:txBody>
      </p:sp>
      <p:sp>
        <p:nvSpPr>
          <p:cNvPr id="51243" name="Text Box 44">
            <a:extLst>
              <a:ext uri="{FF2B5EF4-FFF2-40B4-BE49-F238E27FC236}">
                <a16:creationId xmlns:a16="http://schemas.microsoft.com/office/drawing/2014/main" id="{84686B42-FE20-BA4A-9854-A1AE4ADB0FFF}"/>
              </a:ext>
            </a:extLst>
          </p:cNvPr>
          <p:cNvSpPr txBox="1">
            <a:spLocks noChangeArrowheads="1"/>
          </p:cNvSpPr>
          <p:nvPr/>
        </p:nvSpPr>
        <p:spPr bwMode="auto">
          <a:xfrm>
            <a:off x="7662863" y="4597400"/>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g</a:t>
            </a:r>
          </a:p>
        </p:txBody>
      </p:sp>
      <p:sp>
        <p:nvSpPr>
          <p:cNvPr id="51244" name="Text Box 45">
            <a:extLst>
              <a:ext uri="{FF2B5EF4-FFF2-40B4-BE49-F238E27FC236}">
                <a16:creationId xmlns:a16="http://schemas.microsoft.com/office/drawing/2014/main" id="{7BD881B2-6BF1-584A-90C5-8B6DDC041D7E}"/>
              </a:ext>
            </a:extLst>
          </p:cNvPr>
          <p:cNvSpPr txBox="1">
            <a:spLocks noChangeArrowheads="1"/>
          </p:cNvSpPr>
          <p:nvPr/>
        </p:nvSpPr>
        <p:spPr bwMode="auto">
          <a:xfrm>
            <a:off x="4324350" y="6049963"/>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e</a:t>
            </a:r>
          </a:p>
        </p:txBody>
      </p:sp>
      <p:pic>
        <p:nvPicPr>
          <p:cNvPr id="51245" name="Picture 46">
            <a:extLst>
              <a:ext uri="{FF2B5EF4-FFF2-40B4-BE49-F238E27FC236}">
                <a16:creationId xmlns:a16="http://schemas.microsoft.com/office/drawing/2014/main" id="{7CF2ABAD-2611-BE4F-A9BE-F95F14B17823}"/>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886200" y="933450"/>
            <a:ext cx="108743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6" name="Text Box 47">
            <a:extLst>
              <a:ext uri="{FF2B5EF4-FFF2-40B4-BE49-F238E27FC236}">
                <a16:creationId xmlns:a16="http://schemas.microsoft.com/office/drawing/2014/main" id="{5F9D7269-DAF1-A648-B149-1DCC81E1A4F1}"/>
              </a:ext>
            </a:extLst>
          </p:cNvPr>
          <p:cNvSpPr txBox="1">
            <a:spLocks noChangeArrowheads="1"/>
          </p:cNvSpPr>
          <p:nvPr/>
        </p:nvSpPr>
        <p:spPr bwMode="auto">
          <a:xfrm>
            <a:off x="4745038" y="1590675"/>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d</a:t>
            </a:r>
          </a:p>
        </p:txBody>
      </p:sp>
      <p:pic>
        <p:nvPicPr>
          <p:cNvPr id="51247" name="Picture 48">
            <a:extLst>
              <a:ext uri="{FF2B5EF4-FFF2-40B4-BE49-F238E27FC236}">
                <a16:creationId xmlns:a16="http://schemas.microsoft.com/office/drawing/2014/main" id="{597DF629-83C1-8841-9799-36CDD48E2643}"/>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4114800" y="2276475"/>
            <a:ext cx="124618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8" name="Text Box 49">
            <a:extLst>
              <a:ext uri="{FF2B5EF4-FFF2-40B4-BE49-F238E27FC236}">
                <a16:creationId xmlns:a16="http://schemas.microsoft.com/office/drawing/2014/main" id="{942F5A26-FC07-2245-8BB7-1D6AAD7E9FAB}"/>
              </a:ext>
            </a:extLst>
          </p:cNvPr>
          <p:cNvSpPr txBox="1">
            <a:spLocks noChangeArrowheads="1"/>
          </p:cNvSpPr>
          <p:nvPr/>
        </p:nvSpPr>
        <p:spPr bwMode="auto">
          <a:xfrm>
            <a:off x="4098925" y="3097213"/>
            <a:ext cx="254000"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1000">
                <a:cs typeface="Arial" panose="020B0604020202020204" pitchFamily="34" charset="0"/>
              </a:rPr>
              <a:t>d</a:t>
            </a:r>
          </a:p>
        </p:txBody>
      </p:sp>
      <p:sp>
        <p:nvSpPr>
          <p:cNvPr id="51249" name="TextBox 10">
            <a:extLst>
              <a:ext uri="{FF2B5EF4-FFF2-40B4-BE49-F238E27FC236}">
                <a16:creationId xmlns:a16="http://schemas.microsoft.com/office/drawing/2014/main" id="{FA6EC2B1-9589-5E40-B0A5-1B2A56E08143}"/>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51250" name="Picture 3" descr="JMPLogoV3_02.jpg">
            <a:extLst>
              <a:ext uri="{FF2B5EF4-FFF2-40B4-BE49-F238E27FC236}">
                <a16:creationId xmlns:a16="http://schemas.microsoft.com/office/drawing/2014/main" id="{4FE0F385-E3D3-D143-A197-EBBBB54C35B5}"/>
              </a:ext>
            </a:extLst>
          </p:cNvPr>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a:extLst>
              <a:ext uri="{FF2B5EF4-FFF2-40B4-BE49-F238E27FC236}">
                <a16:creationId xmlns:a16="http://schemas.microsoft.com/office/drawing/2014/main" id="{BB83B16B-46C1-8C48-BDDE-576528ADC65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8910" t="6897" r="18311" b="8562"/>
          <a:stretch>
            <a:fillRect/>
          </a:stretch>
        </p:blipFill>
        <p:spPr bwMode="auto">
          <a:xfrm>
            <a:off x="152400" y="123825"/>
            <a:ext cx="37973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6" name="TextBox 10">
            <a:extLst>
              <a:ext uri="{FF2B5EF4-FFF2-40B4-BE49-F238E27FC236}">
                <a16:creationId xmlns:a16="http://schemas.microsoft.com/office/drawing/2014/main" id="{55781E27-4520-AC43-94A5-1BCD21CD7635}"/>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52227" name="Picture 3" descr="JMPLogoV3_02.jpg">
            <a:extLst>
              <a:ext uri="{FF2B5EF4-FFF2-40B4-BE49-F238E27FC236}">
                <a16:creationId xmlns:a16="http://schemas.microsoft.com/office/drawing/2014/main" id="{C3987F19-3D6D-374D-AC25-8A875C33229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F1F961-3460-9642-983F-7F1588EBEAEE}"/>
              </a:ext>
            </a:extLst>
          </p:cNvPr>
          <p:cNvSpPr txBox="1"/>
          <p:nvPr/>
        </p:nvSpPr>
        <p:spPr>
          <a:xfrm>
            <a:off x="3873500" y="450850"/>
            <a:ext cx="5118100" cy="2462213"/>
          </a:xfrm>
          <a:prstGeom prst="rect">
            <a:avLst/>
          </a:prstGeom>
          <a:noFill/>
        </p:spPr>
        <p:txBody>
          <a:bodyPr>
            <a:spAutoFit/>
          </a:bodyPr>
          <a:lstStyle/>
          <a:p>
            <a:pPr>
              <a:defRPr/>
            </a:pPr>
            <a:r>
              <a:rPr lang="en-US" sz="1400" dirty="0" err="1"/>
              <a:t>Approx</a:t>
            </a:r>
            <a:r>
              <a:rPr lang="en-US" sz="1400" dirty="0"/>
              <a:t> 150 base part numbers</a:t>
            </a:r>
          </a:p>
          <a:p>
            <a:pPr marL="285750" indent="-285750">
              <a:buFontTx/>
              <a:buChar char="-"/>
              <a:defRPr/>
            </a:pPr>
            <a:r>
              <a:rPr lang="en-US" sz="1400" dirty="0"/>
              <a:t>All sizes, typically up to size 50 or 64 (1/16th inch per size)</a:t>
            </a:r>
          </a:p>
          <a:p>
            <a:pPr marL="285750" indent="-285750">
              <a:buFontTx/>
              <a:buChar char="-"/>
              <a:defRPr/>
            </a:pPr>
            <a:r>
              <a:rPr lang="en-US" sz="1400" dirty="0"/>
              <a:t>Most cushion options</a:t>
            </a:r>
          </a:p>
          <a:p>
            <a:pPr marL="742950" lvl="1" indent="-285750">
              <a:buFontTx/>
              <a:buChar char="-"/>
              <a:defRPr/>
            </a:pPr>
            <a:r>
              <a:rPr lang="en-US" sz="1400" dirty="0"/>
              <a:t>Silicone, </a:t>
            </a:r>
            <a:r>
              <a:rPr lang="en-US" sz="1400" dirty="0" err="1"/>
              <a:t>Flurosilicone</a:t>
            </a:r>
            <a:r>
              <a:rPr lang="en-US" sz="1400" dirty="0"/>
              <a:t>, Nitrile, EPDM, Fiberglass (wrapped with aluminum dip), Teflon (etched/natural)</a:t>
            </a:r>
          </a:p>
          <a:p>
            <a:pPr marL="285750" indent="-285750">
              <a:buFontTx/>
              <a:buChar char="-"/>
              <a:defRPr/>
            </a:pPr>
            <a:r>
              <a:rPr lang="en-US" sz="1400" dirty="0"/>
              <a:t>Including all options, </a:t>
            </a:r>
            <a:r>
              <a:rPr lang="en-US" sz="1400" dirty="0" err="1"/>
              <a:t>approx</a:t>
            </a:r>
            <a:r>
              <a:rPr lang="en-US" sz="1400" dirty="0"/>
              <a:t> 48,000 part numbers total</a:t>
            </a:r>
          </a:p>
          <a:p>
            <a:pPr marL="285750" indent="-285750">
              <a:buFontTx/>
              <a:buChar char="-"/>
              <a:defRPr/>
            </a:pPr>
            <a:endParaRPr lang="en-US" sz="1400" dirty="0"/>
          </a:p>
          <a:p>
            <a:pPr marL="285750" indent="-285750">
              <a:buFontTx/>
              <a:buChar char="-"/>
              <a:defRPr/>
            </a:pPr>
            <a:endParaRPr lang="en-US" sz="1400" dirty="0"/>
          </a:p>
          <a:p>
            <a:pPr marL="285750" indent="-285750">
              <a:buFontTx/>
              <a:buChar char="-"/>
              <a:defRPr/>
            </a:pPr>
            <a:r>
              <a:rPr lang="en-US" sz="1400" dirty="0"/>
              <a:t>Several new base part numbers in work with OEMs currently</a:t>
            </a:r>
          </a:p>
          <a:p>
            <a:pPr marL="742950" lvl="1" indent="-285750">
              <a:buFontTx/>
              <a:buChar char="-"/>
              <a:defRPr/>
            </a:pPr>
            <a:endParaRPr lang="en-US" sz="1400" dirty="0"/>
          </a:p>
        </p:txBody>
      </p:sp>
      <p:pic>
        <p:nvPicPr>
          <p:cNvPr id="3" name="Picture 2">
            <a:extLst>
              <a:ext uri="{FF2B5EF4-FFF2-40B4-BE49-F238E27FC236}">
                <a16:creationId xmlns:a16="http://schemas.microsoft.com/office/drawing/2014/main" id="{2E637B00-7630-894C-8831-304DC17F4F3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08513" y="2708275"/>
            <a:ext cx="2667000" cy="1938338"/>
          </a:xfrm>
          <a:prstGeom prst="rect">
            <a:avLst/>
          </a:prstGeom>
          <a:ln>
            <a:solidFill>
              <a:schemeClr val="accent6"/>
            </a:solidFill>
          </a:ln>
        </p:spPr>
      </p:pic>
      <p:pic>
        <p:nvPicPr>
          <p:cNvPr id="4" name="Picture 3">
            <a:extLst>
              <a:ext uri="{FF2B5EF4-FFF2-40B4-BE49-F238E27FC236}">
                <a16:creationId xmlns:a16="http://schemas.microsoft.com/office/drawing/2014/main" id="{DAA1589C-52FC-0149-B30D-2ECDAE67DC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41813" y="4067175"/>
            <a:ext cx="1836737" cy="1670050"/>
          </a:xfrm>
          <a:prstGeom prst="rect">
            <a:avLst/>
          </a:prstGeom>
          <a:ln>
            <a:solidFill>
              <a:schemeClr val="accent6"/>
            </a:solidFill>
          </a:ln>
        </p:spPr>
      </p:pic>
      <p:pic>
        <p:nvPicPr>
          <p:cNvPr id="5" name="Picture 4">
            <a:extLst>
              <a:ext uri="{FF2B5EF4-FFF2-40B4-BE49-F238E27FC236}">
                <a16:creationId xmlns:a16="http://schemas.microsoft.com/office/drawing/2014/main" id="{11BDDCFB-1936-2742-8BE0-37CEF37906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67400" y="3851275"/>
            <a:ext cx="2562225" cy="1627188"/>
          </a:xfrm>
          <a:prstGeom prst="rect">
            <a:avLst/>
          </a:prstGeom>
          <a:ln>
            <a:solidFill>
              <a:schemeClr val="accent6"/>
            </a:solidFill>
          </a:ln>
        </p:spPr>
      </p:pic>
      <p:pic>
        <p:nvPicPr>
          <p:cNvPr id="52232" name="Picture 7">
            <a:extLst>
              <a:ext uri="{FF2B5EF4-FFF2-40B4-BE49-F238E27FC236}">
                <a16:creationId xmlns:a16="http://schemas.microsoft.com/office/drawing/2014/main" id="{5448E805-BA6A-8642-A1C9-A921758A3A4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26238" y="3449638"/>
            <a:ext cx="142557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3" name="TextBox 10">
            <a:extLst>
              <a:ext uri="{FF2B5EF4-FFF2-40B4-BE49-F238E27FC236}">
                <a16:creationId xmlns:a16="http://schemas.microsoft.com/office/drawing/2014/main" id="{AFAD5667-8AA0-CB47-9219-ED0F5D34DE58}"/>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54274" name="Picture 3" descr="JMPLogoV3_02.jpg">
            <a:extLst>
              <a:ext uri="{FF2B5EF4-FFF2-40B4-BE49-F238E27FC236}">
                <a16:creationId xmlns:a16="http://schemas.microsoft.com/office/drawing/2014/main" id="{07F7CC93-D1E3-D54C-872A-1BCCCF030CF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a:extLst>
              <a:ext uri="{FF2B5EF4-FFF2-40B4-BE49-F238E27FC236}">
                <a16:creationId xmlns:a16="http://schemas.microsoft.com/office/drawing/2014/main" id="{5A6437B1-C6F2-0A4C-95FE-55BCA1FC880A}"/>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Clamp Supply Chain</a:t>
            </a:r>
          </a:p>
        </p:txBody>
      </p:sp>
      <p:sp>
        <p:nvSpPr>
          <p:cNvPr id="54276" name="TextBox 7">
            <a:extLst>
              <a:ext uri="{FF2B5EF4-FFF2-40B4-BE49-F238E27FC236}">
                <a16:creationId xmlns:a16="http://schemas.microsoft.com/office/drawing/2014/main" id="{7A82DC7E-2950-8845-91F8-AFC56F622C9B}"/>
              </a:ext>
            </a:extLst>
          </p:cNvPr>
          <p:cNvSpPr txBox="1">
            <a:spLocks noChangeArrowheads="1"/>
          </p:cNvSpPr>
          <p:nvPr/>
        </p:nvSpPr>
        <p:spPr bwMode="auto">
          <a:xfrm>
            <a:off x="381000" y="752475"/>
            <a:ext cx="8229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2001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Char char="-"/>
            </a:pPr>
            <a:r>
              <a:rPr lang="en-US" altLang="en-US" sz="1800">
                <a:cs typeface="Arial" panose="020B0604020202020204" pitchFamily="34" charset="0"/>
              </a:rPr>
              <a:t>Established supply chain, most based in southern California</a:t>
            </a:r>
          </a:p>
          <a:p>
            <a:pPr lvl="1">
              <a:spcBef>
                <a:spcPct val="0"/>
              </a:spcBef>
              <a:buFontTx/>
              <a:buChar char="-"/>
            </a:pPr>
            <a:r>
              <a:rPr lang="en-US" altLang="en-US" sz="1800"/>
              <a:t>Metal</a:t>
            </a:r>
          </a:p>
          <a:p>
            <a:pPr lvl="2">
              <a:spcBef>
                <a:spcPct val="0"/>
              </a:spcBef>
              <a:buFontTx/>
              <a:buChar char="-"/>
            </a:pPr>
            <a:r>
              <a:rPr lang="en-US" altLang="en-US" sz="1800"/>
              <a:t>Several suppliers with long term relationships with J&amp;M</a:t>
            </a:r>
          </a:p>
          <a:p>
            <a:pPr lvl="2">
              <a:spcBef>
                <a:spcPct val="0"/>
              </a:spcBef>
              <a:buFontTx/>
              <a:buChar char="-"/>
            </a:pPr>
            <a:r>
              <a:rPr lang="en-US" altLang="en-US" sz="1800"/>
              <a:t>Demand varies on types of metals, suppliers are familiar with J&amp;M ordering patterns and expectations</a:t>
            </a:r>
          </a:p>
          <a:p>
            <a:pPr lvl="1">
              <a:spcBef>
                <a:spcPct val="0"/>
              </a:spcBef>
              <a:buFontTx/>
              <a:buChar char="-"/>
            </a:pPr>
            <a:r>
              <a:rPr lang="en-US" altLang="en-US" sz="1800"/>
              <a:t>Cushion Extruded</a:t>
            </a:r>
          </a:p>
          <a:p>
            <a:pPr lvl="2">
              <a:spcBef>
                <a:spcPct val="0"/>
              </a:spcBef>
              <a:buFontTx/>
              <a:buChar char="-"/>
            </a:pPr>
            <a:r>
              <a:rPr lang="en-US" altLang="en-US" sz="1800"/>
              <a:t>Key suppliers for certain run-rates and/or material specifications</a:t>
            </a:r>
          </a:p>
          <a:p>
            <a:pPr lvl="2">
              <a:spcBef>
                <a:spcPct val="0"/>
              </a:spcBef>
              <a:buFontTx/>
              <a:buChar char="-"/>
            </a:pPr>
            <a:r>
              <a:rPr lang="en-US" altLang="en-US" sz="1800"/>
              <a:t>Some suppliers approved sources for OEM materials</a:t>
            </a:r>
          </a:p>
          <a:p>
            <a:pPr lvl="1">
              <a:spcBef>
                <a:spcPct val="0"/>
              </a:spcBef>
              <a:buFontTx/>
              <a:buChar char="-"/>
            </a:pPr>
            <a:r>
              <a:rPr lang="en-US" altLang="en-US" sz="1800"/>
              <a:t>Cushion Molded</a:t>
            </a:r>
          </a:p>
          <a:p>
            <a:pPr lvl="2">
              <a:spcBef>
                <a:spcPct val="0"/>
              </a:spcBef>
              <a:buFontTx/>
              <a:buChar char="-"/>
            </a:pPr>
            <a:r>
              <a:rPr lang="en-US" altLang="en-US" sz="1800"/>
              <a:t>Two suppliers with long relationship to J&amp;M</a:t>
            </a:r>
          </a:p>
          <a:p>
            <a:pPr lvl="2">
              <a:spcBef>
                <a:spcPct val="0"/>
              </a:spcBef>
              <a:buFontTx/>
              <a:buChar char="-"/>
            </a:pPr>
            <a:r>
              <a:rPr lang="en-US" altLang="en-US" sz="1800"/>
              <a:t>Tooling retained at suppliers</a:t>
            </a:r>
          </a:p>
          <a:p>
            <a:pPr lvl="2">
              <a:spcBef>
                <a:spcPct val="0"/>
              </a:spcBef>
              <a:buFontTx/>
              <a:buChar char="-"/>
            </a:pPr>
            <a:r>
              <a:rPr lang="en-US" altLang="en-US" sz="1800"/>
              <a:t>Qualified sources for some OEM specified materials</a:t>
            </a:r>
          </a:p>
          <a:p>
            <a:pPr>
              <a:spcBef>
                <a:spcPct val="0"/>
              </a:spcBef>
              <a:buFontTx/>
              <a:buChar char="-"/>
            </a:pPr>
            <a:r>
              <a:rPr lang="en-US" altLang="en-US" sz="1800">
                <a:cs typeface="Arial" panose="020B0604020202020204" pitchFamily="34" charset="0"/>
              </a:rPr>
              <a:t>Minimal quality issues</a:t>
            </a:r>
          </a:p>
          <a:p>
            <a:pPr>
              <a:spcBef>
                <a:spcPct val="0"/>
              </a:spcBef>
              <a:buFontTx/>
              <a:buChar char="-"/>
            </a:pPr>
            <a:r>
              <a:rPr lang="en-US" altLang="en-US" sz="1800">
                <a:cs typeface="Arial" panose="020B0604020202020204" pitchFamily="34" charset="0"/>
              </a:rPr>
              <a:t>Minimal delivery issues (except for world event driven situations)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6321" name="Picture 3">
            <a:extLst>
              <a:ext uri="{FF2B5EF4-FFF2-40B4-BE49-F238E27FC236}">
                <a16:creationId xmlns:a16="http://schemas.microsoft.com/office/drawing/2014/main" id="{7980B81D-E34C-3946-8D17-C9C95FCCF92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01806">
            <a:off x="306388" y="1506538"/>
            <a:ext cx="3343275"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10">
            <a:extLst>
              <a:ext uri="{FF2B5EF4-FFF2-40B4-BE49-F238E27FC236}">
                <a16:creationId xmlns:a16="http://schemas.microsoft.com/office/drawing/2014/main" id="{DD90C40B-C44B-A943-8837-23B2388CD76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6090601">
            <a:off x="2126457" y="1894681"/>
            <a:ext cx="2903538" cy="3756025"/>
          </a:xfrm>
          <a:prstGeom prst="rect">
            <a:avLst/>
          </a:prstGeom>
          <a:solidFill>
            <a:schemeClr val="bg1"/>
          </a:solidFill>
          <a:ln w="9525">
            <a:solidFill>
              <a:schemeClr val="tx1"/>
            </a:solidFill>
            <a:miter lim="800000"/>
            <a:headEnd/>
            <a:tailEnd/>
          </a:ln>
        </p:spPr>
      </p:pic>
      <p:pic>
        <p:nvPicPr>
          <p:cNvPr id="56323" name="Picture 6">
            <a:extLst>
              <a:ext uri="{FF2B5EF4-FFF2-40B4-BE49-F238E27FC236}">
                <a16:creationId xmlns:a16="http://schemas.microsoft.com/office/drawing/2014/main" id="{A351D6A4-5B81-E64B-9D19-B7067769CA4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76688" y="1274763"/>
            <a:ext cx="505460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10">
            <a:extLst>
              <a:ext uri="{FF2B5EF4-FFF2-40B4-BE49-F238E27FC236}">
                <a16:creationId xmlns:a16="http://schemas.microsoft.com/office/drawing/2014/main" id="{2007A28D-DD20-7C41-95A7-47DA19CBF796}"/>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56325" name="Picture 3" descr="JMPLogoV3_02.jpg">
            <a:extLst>
              <a:ext uri="{FF2B5EF4-FFF2-40B4-BE49-F238E27FC236}">
                <a16:creationId xmlns:a16="http://schemas.microsoft.com/office/drawing/2014/main" id="{28C06A38-ADAF-0742-B459-BD57AFAF568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4">
            <a:extLst>
              <a:ext uri="{FF2B5EF4-FFF2-40B4-BE49-F238E27FC236}">
                <a16:creationId xmlns:a16="http://schemas.microsoft.com/office/drawing/2014/main" id="{7E06E955-8FF5-8F44-8F4E-F4947B6A9EE3}"/>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J&amp;M Proprietary Drawings and Tooling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TextBox 10">
            <a:extLst>
              <a:ext uri="{FF2B5EF4-FFF2-40B4-BE49-F238E27FC236}">
                <a16:creationId xmlns:a16="http://schemas.microsoft.com/office/drawing/2014/main" id="{0E6CC422-AA89-6246-8652-E6654F6F8B44}"/>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58370" name="Picture 3" descr="JMPLogoV3_02.jpg">
            <a:extLst>
              <a:ext uri="{FF2B5EF4-FFF2-40B4-BE49-F238E27FC236}">
                <a16:creationId xmlns:a16="http://schemas.microsoft.com/office/drawing/2014/main" id="{6ACE9479-56F6-E44A-85E4-A90942A4EF1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4">
            <a:extLst>
              <a:ext uri="{FF2B5EF4-FFF2-40B4-BE49-F238E27FC236}">
                <a16:creationId xmlns:a16="http://schemas.microsoft.com/office/drawing/2014/main" id="{8D39AF1E-EC0B-CC47-AF30-35FE3695B166}"/>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J&amp;M Proprietary Drawings and Tooling</a:t>
            </a:r>
          </a:p>
        </p:txBody>
      </p:sp>
      <p:pic>
        <p:nvPicPr>
          <p:cNvPr id="58372" name="Picture 7">
            <a:extLst>
              <a:ext uri="{FF2B5EF4-FFF2-40B4-BE49-F238E27FC236}">
                <a16:creationId xmlns:a16="http://schemas.microsoft.com/office/drawing/2014/main" id="{10AACDCC-CC0F-2543-A8B8-68D7BDF5349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55875" y="2209800"/>
            <a:ext cx="62071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a:extLst>
              <a:ext uri="{FF2B5EF4-FFF2-40B4-BE49-F238E27FC236}">
                <a16:creationId xmlns:a16="http://schemas.microsoft.com/office/drawing/2014/main" id="{5579C04E-6F00-104D-A1EB-50734C18C3C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8382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7" name="TextBox 10">
            <a:extLst>
              <a:ext uri="{FF2B5EF4-FFF2-40B4-BE49-F238E27FC236}">
                <a16:creationId xmlns:a16="http://schemas.microsoft.com/office/drawing/2014/main" id="{2C528256-46F9-1A4F-B461-6168962F99E3}"/>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60418" name="Picture 3" descr="JMPLogoV3_02.jpg">
            <a:extLst>
              <a:ext uri="{FF2B5EF4-FFF2-40B4-BE49-F238E27FC236}">
                <a16:creationId xmlns:a16="http://schemas.microsoft.com/office/drawing/2014/main" id="{0EDC8E80-D50B-E548-9D2F-280F7DE75C3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4">
            <a:extLst>
              <a:ext uri="{FF2B5EF4-FFF2-40B4-BE49-F238E27FC236}">
                <a16:creationId xmlns:a16="http://schemas.microsoft.com/office/drawing/2014/main" id="{CFA51DA7-EC93-4546-936B-F6E03E45DB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67188" y="2971800"/>
            <a:ext cx="40989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6">
            <a:extLst>
              <a:ext uri="{FF2B5EF4-FFF2-40B4-BE49-F238E27FC236}">
                <a16:creationId xmlns:a16="http://schemas.microsoft.com/office/drawing/2014/main" id="{D4F7A5BC-2B8A-9742-8D48-183F7002775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81525" y="328613"/>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0">
            <a:extLst>
              <a:ext uri="{FF2B5EF4-FFF2-40B4-BE49-F238E27FC236}">
                <a16:creationId xmlns:a16="http://schemas.microsoft.com/office/drawing/2014/main" id="{5AE62887-1969-BB48-B9F1-AA90DD95B3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28750" y="696913"/>
            <a:ext cx="2674938"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4">
            <a:extLst>
              <a:ext uri="{FF2B5EF4-FFF2-40B4-BE49-F238E27FC236}">
                <a16:creationId xmlns:a16="http://schemas.microsoft.com/office/drawing/2014/main" id="{5CEE4B8F-3D0A-B64F-85BD-7D2AEE9D3C37}"/>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J&amp;M Proprietary Drawings and Tooling</a:t>
            </a:r>
          </a:p>
        </p:txBody>
      </p:sp>
      <p:pic>
        <p:nvPicPr>
          <p:cNvPr id="60423" name="Picture 2">
            <a:extLst>
              <a:ext uri="{FF2B5EF4-FFF2-40B4-BE49-F238E27FC236}">
                <a16:creationId xmlns:a16="http://schemas.microsoft.com/office/drawing/2014/main" id="{BAA832AE-DD51-DF4F-BFCE-AB5A49846F9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2" r="-2"/>
          <a:stretch>
            <a:fillRect/>
          </a:stretch>
        </p:blipFill>
        <p:spPr bwMode="auto">
          <a:xfrm rot="10800000">
            <a:off x="5818188" y="1506538"/>
            <a:ext cx="1392237"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2">
            <a:extLst>
              <a:ext uri="{FF2B5EF4-FFF2-40B4-BE49-F238E27FC236}">
                <a16:creationId xmlns:a16="http://schemas.microsoft.com/office/drawing/2014/main" id="{3BD06285-806E-3041-89F9-F4E7754DF5A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1000" y="2805113"/>
            <a:ext cx="34417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1" name="Picture 3" descr="building_lg.jpg">
            <a:extLst>
              <a:ext uri="{FF2B5EF4-FFF2-40B4-BE49-F238E27FC236}">
                <a16:creationId xmlns:a16="http://schemas.microsoft.com/office/drawing/2014/main" id="{6644B446-6B3A-144C-A82D-30D2152C1A9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1295400"/>
            <a:ext cx="34671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7">
            <a:extLst>
              <a:ext uri="{FF2B5EF4-FFF2-40B4-BE49-F238E27FC236}">
                <a16:creationId xmlns:a16="http://schemas.microsoft.com/office/drawing/2014/main" id="{43A2F9DC-EA19-F140-9DBE-0D0F91E73C9A}"/>
              </a:ext>
            </a:extLst>
          </p:cNvPr>
          <p:cNvSpPr txBox="1">
            <a:spLocks noChangeArrowheads="1"/>
          </p:cNvSpPr>
          <p:nvPr/>
        </p:nvSpPr>
        <p:spPr bwMode="auto">
          <a:xfrm>
            <a:off x="2057400" y="3810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cs typeface="Arial" panose="020B0604020202020204" pitchFamily="34" charset="0"/>
              </a:rPr>
              <a:t>J&amp;M Products, Inc. Overview</a:t>
            </a:r>
          </a:p>
        </p:txBody>
      </p:sp>
      <p:sp>
        <p:nvSpPr>
          <p:cNvPr id="30723" name="TextBox 10">
            <a:extLst>
              <a:ext uri="{FF2B5EF4-FFF2-40B4-BE49-F238E27FC236}">
                <a16:creationId xmlns:a16="http://schemas.microsoft.com/office/drawing/2014/main" id="{BFC36521-5E12-4447-B188-CAC24F11C13C}"/>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30724" name="Picture 3" descr="JMPLogoV3_02.jpg">
            <a:extLst>
              <a:ext uri="{FF2B5EF4-FFF2-40B4-BE49-F238E27FC236}">
                <a16:creationId xmlns:a16="http://schemas.microsoft.com/office/drawing/2014/main" id="{57E26EE0-3379-6D43-9246-7B805773405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descr="Screen Shot 2016-05-05 at 8.58.22 PM.png">
            <a:extLst>
              <a:ext uri="{FF2B5EF4-FFF2-40B4-BE49-F238E27FC236}">
                <a16:creationId xmlns:a16="http://schemas.microsoft.com/office/drawing/2014/main" id="{1250AA74-AD89-C34A-AC92-CAA835C39D4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7600" y="990600"/>
            <a:ext cx="20574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 Box 9">
            <a:extLst>
              <a:ext uri="{FF2B5EF4-FFF2-40B4-BE49-F238E27FC236}">
                <a16:creationId xmlns:a16="http://schemas.microsoft.com/office/drawing/2014/main" id="{12BB25B1-BB96-7F40-B1FD-A75A19ACD668}"/>
              </a:ext>
            </a:extLst>
          </p:cNvPr>
          <p:cNvSpPr txBox="1">
            <a:spLocks noChangeArrowheads="1"/>
          </p:cNvSpPr>
          <p:nvPr/>
        </p:nvSpPr>
        <p:spPr bwMode="auto">
          <a:xfrm>
            <a:off x="1981200" y="4114800"/>
            <a:ext cx="5334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pPr>
            <a:r>
              <a:rPr lang="en-US" altLang="en-US" sz="2000" dirty="0">
                <a:cs typeface="Arial" panose="020B0604020202020204" pitchFamily="34" charset="0"/>
              </a:rPr>
              <a:t> Established 1963, privately held since 1995</a:t>
            </a:r>
            <a:r>
              <a:rPr lang="en-US" altLang="en-US" sz="2000" dirty="0">
                <a:solidFill>
                  <a:srgbClr val="FF0000"/>
                </a:solidFill>
                <a:cs typeface="Arial" panose="020B0604020202020204" pitchFamily="34" charset="0"/>
              </a:rPr>
              <a:t> </a:t>
            </a:r>
          </a:p>
          <a:p>
            <a:pPr eaLnBrk="1" hangingPunct="1">
              <a:spcBef>
                <a:spcPct val="50000"/>
              </a:spcBef>
            </a:pPr>
            <a:r>
              <a:rPr lang="en-US" altLang="en-US" sz="2000" dirty="0">
                <a:cs typeface="Arial" panose="020B0604020202020204" pitchFamily="34" charset="0"/>
              </a:rPr>
              <a:t> Located San Fernando, CA since 2003</a:t>
            </a:r>
          </a:p>
          <a:p>
            <a:pPr eaLnBrk="1" hangingPunct="1">
              <a:spcBef>
                <a:spcPct val="50000"/>
              </a:spcBef>
            </a:pPr>
            <a:r>
              <a:rPr lang="en-US" altLang="en-US" sz="2000" dirty="0">
                <a:cs typeface="Arial" panose="020B0604020202020204" pitchFamily="34" charset="0"/>
              </a:rPr>
              <a:t> 42,000 Sq Ft</a:t>
            </a:r>
          </a:p>
          <a:p>
            <a:pPr eaLnBrk="1" hangingPunct="1">
              <a:spcBef>
                <a:spcPct val="50000"/>
              </a:spcBef>
            </a:pPr>
            <a:r>
              <a:rPr lang="en-US" altLang="en-US" sz="2000" dirty="0">
                <a:cs typeface="Arial" panose="020B0604020202020204" pitchFamily="34" charset="0"/>
              </a:rPr>
              <a:t> 115 employees</a:t>
            </a:r>
          </a:p>
        </p:txBody>
      </p:sp>
      <p:pic>
        <p:nvPicPr>
          <p:cNvPr id="30727" name="Picture 4" descr="Screen Shot 2016-05-06 at 7.48.07 PM.png">
            <a:extLst>
              <a:ext uri="{FF2B5EF4-FFF2-40B4-BE49-F238E27FC236}">
                <a16:creationId xmlns:a16="http://schemas.microsoft.com/office/drawing/2014/main" id="{309698B4-54C0-7B4E-A41B-0967137175E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5000" y="1295400"/>
            <a:ext cx="2508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ounded Rectangle 1">
            <a:extLst>
              <a:ext uri="{FF2B5EF4-FFF2-40B4-BE49-F238E27FC236}">
                <a16:creationId xmlns:a16="http://schemas.microsoft.com/office/drawing/2014/main" id="{6563CAFB-1650-BB4D-83E3-D15B2B11EEEA}"/>
              </a:ext>
            </a:extLst>
          </p:cNvPr>
          <p:cNvSpPr>
            <a:spLocks noChangeArrowheads="1"/>
          </p:cNvSpPr>
          <p:nvPr/>
        </p:nvSpPr>
        <p:spPr bwMode="auto">
          <a:xfrm rot="-2553906">
            <a:off x="6761163" y="2222500"/>
            <a:ext cx="371475" cy="511175"/>
          </a:xfrm>
          <a:prstGeom prst="roundRect">
            <a:avLst>
              <a:gd name="adj" fmla="val 16667"/>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TextBox 10">
            <a:extLst>
              <a:ext uri="{FF2B5EF4-FFF2-40B4-BE49-F238E27FC236}">
                <a16:creationId xmlns:a16="http://schemas.microsoft.com/office/drawing/2014/main" id="{B13DC4CE-9EBE-4B49-A54F-99373C54E267}"/>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sp>
        <p:nvSpPr>
          <p:cNvPr id="62466" name="Text Box 4">
            <a:extLst>
              <a:ext uri="{FF2B5EF4-FFF2-40B4-BE49-F238E27FC236}">
                <a16:creationId xmlns:a16="http://schemas.microsoft.com/office/drawing/2014/main" id="{8366A17F-8FDC-2546-871B-43911A878DFA}"/>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Production Management Custom Tools</a:t>
            </a:r>
          </a:p>
        </p:txBody>
      </p:sp>
      <p:pic>
        <p:nvPicPr>
          <p:cNvPr id="3" name="Picture 2">
            <a:extLst>
              <a:ext uri="{FF2B5EF4-FFF2-40B4-BE49-F238E27FC236}">
                <a16:creationId xmlns:a16="http://schemas.microsoft.com/office/drawing/2014/main" id="{82D01722-0538-2E45-B21C-5F354AB6BA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0" y="2254250"/>
            <a:ext cx="6716713" cy="4117975"/>
          </a:xfrm>
          <a:prstGeom prst="rect">
            <a:avLst/>
          </a:prstGeom>
          <a:ln>
            <a:solidFill>
              <a:schemeClr val="accent6"/>
            </a:solidFill>
          </a:ln>
        </p:spPr>
      </p:pic>
      <p:pic>
        <p:nvPicPr>
          <p:cNvPr id="5" name="Picture 4">
            <a:extLst>
              <a:ext uri="{FF2B5EF4-FFF2-40B4-BE49-F238E27FC236}">
                <a16:creationId xmlns:a16="http://schemas.microsoft.com/office/drawing/2014/main" id="{77A2B710-91C5-674D-9CF9-2645B17CA77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288" y="1120775"/>
            <a:ext cx="8153400" cy="3705225"/>
          </a:xfrm>
          <a:prstGeom prst="rect">
            <a:avLst/>
          </a:prstGeom>
          <a:ln>
            <a:solidFill>
              <a:schemeClr val="accent6"/>
            </a:solidFill>
          </a:ln>
        </p:spPr>
      </p:pic>
      <p:sp>
        <p:nvSpPr>
          <p:cNvPr id="62469" name="TextBox 6">
            <a:extLst>
              <a:ext uri="{FF2B5EF4-FFF2-40B4-BE49-F238E27FC236}">
                <a16:creationId xmlns:a16="http://schemas.microsoft.com/office/drawing/2014/main" id="{5AF4A294-0B40-5446-A20C-5FB04A8FECF9}"/>
              </a:ext>
            </a:extLst>
          </p:cNvPr>
          <p:cNvSpPr txBox="1">
            <a:spLocks noChangeArrowheads="1"/>
          </p:cNvSpPr>
          <p:nvPr/>
        </p:nvSpPr>
        <p:spPr bwMode="auto">
          <a:xfrm>
            <a:off x="609600" y="5251450"/>
            <a:ext cx="1774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800">
                <a:cs typeface="Arial" panose="020B0604020202020204" pitchFamily="34" charset="0"/>
              </a:rPr>
              <a:t>Boeing MinMax</a:t>
            </a:r>
          </a:p>
        </p:txBody>
      </p:sp>
      <p:sp>
        <p:nvSpPr>
          <p:cNvPr id="62470" name="TextBox 9">
            <a:extLst>
              <a:ext uri="{FF2B5EF4-FFF2-40B4-BE49-F238E27FC236}">
                <a16:creationId xmlns:a16="http://schemas.microsoft.com/office/drawing/2014/main" id="{84F6C34E-61F0-BE49-B189-53F197600493}"/>
              </a:ext>
            </a:extLst>
          </p:cNvPr>
          <p:cNvSpPr txBox="1">
            <a:spLocks noChangeArrowheads="1"/>
          </p:cNvSpPr>
          <p:nvPr/>
        </p:nvSpPr>
        <p:spPr bwMode="auto">
          <a:xfrm>
            <a:off x="457200" y="795338"/>
            <a:ext cx="1577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800">
                <a:cs typeface="Arial" panose="020B0604020202020204" pitchFamily="34" charset="0"/>
              </a:rPr>
              <a:t>Paccar Buffer</a:t>
            </a:r>
          </a:p>
        </p:txBody>
      </p:sp>
      <p:pic>
        <p:nvPicPr>
          <p:cNvPr id="62471" name="Picture 3" descr="JMPLogoV3_02.jpg">
            <a:extLst>
              <a:ext uri="{FF2B5EF4-FFF2-40B4-BE49-F238E27FC236}">
                <a16:creationId xmlns:a16="http://schemas.microsoft.com/office/drawing/2014/main" id="{CFF6BC6B-CFCD-8F42-9E4F-7367D485FDC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4513" name="Group 15">
            <a:extLst>
              <a:ext uri="{FF2B5EF4-FFF2-40B4-BE49-F238E27FC236}">
                <a16:creationId xmlns:a16="http://schemas.microsoft.com/office/drawing/2014/main" id="{356B9AC0-FE09-FF4F-96B6-9CB6A411DDE2}"/>
              </a:ext>
            </a:extLst>
          </p:cNvPr>
          <p:cNvGrpSpPr>
            <a:grpSpLocks/>
          </p:cNvGrpSpPr>
          <p:nvPr/>
        </p:nvGrpSpPr>
        <p:grpSpPr bwMode="auto">
          <a:xfrm>
            <a:off x="0" y="0"/>
            <a:ext cx="9144000" cy="6858000"/>
            <a:chOff x="0" y="0"/>
            <a:chExt cx="9144000" cy="6858000"/>
          </a:xfrm>
        </p:grpSpPr>
        <p:pic>
          <p:nvPicPr>
            <p:cNvPr id="64518" name="Picture 16">
              <a:extLst>
                <a:ext uri="{FF2B5EF4-FFF2-40B4-BE49-F238E27FC236}">
                  <a16:creationId xmlns:a16="http://schemas.microsoft.com/office/drawing/2014/main" id="{3002CAC8-C1DE-D049-B8AF-16CD9664591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7" descr="background11 screen.ai">
              <a:extLst>
                <a:ext uri="{FF2B5EF4-FFF2-40B4-BE49-F238E27FC236}">
                  <a16:creationId xmlns:a16="http://schemas.microsoft.com/office/drawing/2014/main" id="{94E20E57-C096-AB4C-A577-26D415135FC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a:off x="381000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4" name="Text Box 12">
            <a:extLst>
              <a:ext uri="{FF2B5EF4-FFF2-40B4-BE49-F238E27FC236}">
                <a16:creationId xmlns:a16="http://schemas.microsoft.com/office/drawing/2014/main" id="{54C81D08-ABFA-5E47-8351-8EC5FF42ED78}"/>
              </a:ext>
            </a:extLst>
          </p:cNvPr>
          <p:cNvSpPr txBox="1">
            <a:spLocks noChangeArrowheads="1"/>
          </p:cNvSpPr>
          <p:nvPr/>
        </p:nvSpPr>
        <p:spPr bwMode="auto">
          <a:xfrm>
            <a:off x="1828800" y="2971800"/>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a:cs typeface="Arial" panose="020B0604020202020204" pitchFamily="34" charset="0"/>
              </a:rPr>
              <a:t>Wire Harnesses</a:t>
            </a:r>
          </a:p>
        </p:txBody>
      </p:sp>
      <p:sp>
        <p:nvSpPr>
          <p:cNvPr id="64515" name="TextBox 10">
            <a:extLst>
              <a:ext uri="{FF2B5EF4-FFF2-40B4-BE49-F238E27FC236}">
                <a16:creationId xmlns:a16="http://schemas.microsoft.com/office/drawing/2014/main" id="{68A5F499-7505-8A4A-A57D-BDBAE7ACBAD6}"/>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64516" name="Picture 3" descr="JMPLogoV3_02.jpg">
            <a:extLst>
              <a:ext uri="{FF2B5EF4-FFF2-40B4-BE49-F238E27FC236}">
                <a16:creationId xmlns:a16="http://schemas.microsoft.com/office/drawing/2014/main" id="{5AB63E0A-AA1D-374F-9DE9-744E1408628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7813" y="762000"/>
            <a:ext cx="32019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7" descr="WireHarness_HomePage4-125.tif">
            <a:extLst>
              <a:ext uri="{FF2B5EF4-FFF2-40B4-BE49-F238E27FC236}">
                <a16:creationId xmlns:a16="http://schemas.microsoft.com/office/drawing/2014/main" id="{5ED46CF2-3F3F-994D-86DE-79E85744700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590800" y="3581400"/>
            <a:ext cx="39512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1" name="TextBox 10">
            <a:extLst>
              <a:ext uri="{FF2B5EF4-FFF2-40B4-BE49-F238E27FC236}">
                <a16:creationId xmlns:a16="http://schemas.microsoft.com/office/drawing/2014/main" id="{64761C8D-C3F2-5C46-A67E-787435DFA3CA}"/>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sp>
        <p:nvSpPr>
          <p:cNvPr id="66562" name="Text Box 37">
            <a:extLst>
              <a:ext uri="{FF2B5EF4-FFF2-40B4-BE49-F238E27FC236}">
                <a16:creationId xmlns:a16="http://schemas.microsoft.com/office/drawing/2014/main" id="{E5A014CF-6CF5-284E-8432-0F86C4A5CC58}"/>
              </a:ext>
            </a:extLst>
          </p:cNvPr>
          <p:cNvSpPr txBox="1">
            <a:spLocks noChangeArrowheads="1"/>
          </p:cNvSpPr>
          <p:nvPr/>
        </p:nvSpPr>
        <p:spPr bwMode="auto">
          <a:xfrm>
            <a:off x="533400" y="890588"/>
            <a:ext cx="8185150"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pPr>
            <a:r>
              <a:rPr lang="en-US" altLang="en-US" sz="1400" dirty="0"/>
              <a:t>Build to print wire harnesses/assemblies per customer requirements, for use in aircraft cabin interiors, flight simulation, test labs, class 8 trucks, etc.</a:t>
            </a:r>
          </a:p>
          <a:p>
            <a:pPr eaLnBrk="1" hangingPunct="1">
              <a:spcBef>
                <a:spcPct val="50000"/>
              </a:spcBef>
            </a:pPr>
            <a:r>
              <a:rPr lang="en-US" altLang="en-US" sz="1400" dirty="0"/>
              <a:t>J&amp;M industry leading supplier for applications:</a:t>
            </a:r>
          </a:p>
          <a:p>
            <a:pPr lvl="1" eaLnBrk="1" hangingPunct="1">
              <a:lnSpc>
                <a:spcPct val="50000"/>
              </a:lnSpc>
              <a:spcBef>
                <a:spcPct val="50000"/>
              </a:spcBef>
              <a:buFontTx/>
              <a:buChar char="•"/>
            </a:pPr>
            <a:r>
              <a:rPr lang="en-US" altLang="en-US" sz="1400" dirty="0"/>
              <a:t> Rugged/hostile environments</a:t>
            </a:r>
          </a:p>
          <a:p>
            <a:pPr lvl="1" eaLnBrk="1" hangingPunct="1">
              <a:lnSpc>
                <a:spcPct val="50000"/>
              </a:lnSpc>
              <a:spcBef>
                <a:spcPct val="50000"/>
              </a:spcBef>
              <a:buFontTx/>
              <a:buChar char="•"/>
            </a:pPr>
            <a:r>
              <a:rPr lang="en-US" altLang="en-US" sz="1400" dirty="0"/>
              <a:t> Heavy Duty Trucking (PACCAR Preferred Supplier)</a:t>
            </a:r>
          </a:p>
          <a:p>
            <a:pPr lvl="1" eaLnBrk="1" hangingPunct="1">
              <a:lnSpc>
                <a:spcPct val="50000"/>
              </a:lnSpc>
              <a:spcBef>
                <a:spcPct val="50000"/>
              </a:spcBef>
              <a:buFontTx/>
              <a:buChar char="•"/>
            </a:pPr>
            <a:r>
              <a:rPr lang="en-US" altLang="en-US" sz="1400" dirty="0"/>
              <a:t> Aircraft cabin interiors</a:t>
            </a:r>
          </a:p>
          <a:p>
            <a:pPr lvl="1" eaLnBrk="1" hangingPunct="1">
              <a:lnSpc>
                <a:spcPct val="50000"/>
              </a:lnSpc>
              <a:spcBef>
                <a:spcPct val="50000"/>
              </a:spcBef>
              <a:buFontTx/>
              <a:buChar char="•"/>
            </a:pPr>
            <a:r>
              <a:rPr lang="en-US" altLang="en-US" sz="1400" dirty="0"/>
              <a:t> Helicopter/Military installations</a:t>
            </a:r>
          </a:p>
          <a:p>
            <a:pPr eaLnBrk="1" hangingPunct="1">
              <a:spcBef>
                <a:spcPct val="50000"/>
              </a:spcBef>
            </a:pPr>
            <a:r>
              <a:rPr lang="en-US" altLang="en-US" sz="1400" dirty="0"/>
              <a:t>Typical manufacturing process incorporates procurement of raw materials (wire, connectors, shielding, </a:t>
            </a:r>
            <a:r>
              <a:rPr lang="en-US" altLang="en-US" sz="1400" dirty="0" err="1"/>
              <a:t>etc</a:t>
            </a:r>
            <a:r>
              <a:rPr lang="en-US" altLang="en-US" sz="1400" dirty="0"/>
              <a:t>) through major distribution partners. Wire bundle is then custom made per customer requirements along with EMI shielding, jacketing and labeling. </a:t>
            </a:r>
          </a:p>
          <a:p>
            <a:pPr eaLnBrk="1" hangingPunct="1">
              <a:spcBef>
                <a:spcPct val="50000"/>
              </a:spcBef>
            </a:pPr>
            <a:r>
              <a:rPr lang="en-US" altLang="en-US" sz="1400" dirty="0"/>
              <a:t>All parts are then 100% inspected and tested.</a:t>
            </a:r>
          </a:p>
          <a:p>
            <a:pPr eaLnBrk="1" hangingPunct="1">
              <a:spcBef>
                <a:spcPct val="50000"/>
              </a:spcBef>
            </a:pPr>
            <a:r>
              <a:rPr lang="en-US" altLang="en-US" sz="1400" dirty="0"/>
              <a:t>J&amp;M regularly works with customer engineering to develop new designs and check for manufacturability. Prototype concepts are developed together at J&amp;M to minimize errors.</a:t>
            </a:r>
          </a:p>
          <a:p>
            <a:pPr eaLnBrk="1" hangingPunct="1">
              <a:spcBef>
                <a:spcPct val="50000"/>
              </a:spcBef>
            </a:pPr>
            <a:r>
              <a:rPr lang="en-US" altLang="en-US" sz="1400" dirty="0"/>
              <a:t>J&amp;M wire harness assembly team capabilities also extend to electronic box builds, including electro-mechanical actuation systems.</a:t>
            </a:r>
          </a:p>
        </p:txBody>
      </p:sp>
      <p:sp>
        <p:nvSpPr>
          <p:cNvPr id="66563" name="Text Box 4">
            <a:extLst>
              <a:ext uri="{FF2B5EF4-FFF2-40B4-BE49-F238E27FC236}">
                <a16:creationId xmlns:a16="http://schemas.microsoft.com/office/drawing/2014/main" id="{08D73F4E-7B76-6B4B-B8F0-68E31F65C7A3}"/>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Wire Harnesses</a:t>
            </a:r>
          </a:p>
        </p:txBody>
      </p:sp>
      <p:pic>
        <p:nvPicPr>
          <p:cNvPr id="66564" name="Picture 3" descr="JMPLogoV3_02.jpg">
            <a:extLst>
              <a:ext uri="{FF2B5EF4-FFF2-40B4-BE49-F238E27FC236}">
                <a16:creationId xmlns:a16="http://schemas.microsoft.com/office/drawing/2014/main" id="{480049A5-09B3-FA43-BCDC-0CDE909315C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6">
            <a:extLst>
              <a:ext uri="{FF2B5EF4-FFF2-40B4-BE49-F238E27FC236}">
                <a16:creationId xmlns:a16="http://schemas.microsoft.com/office/drawing/2014/main" id="{CB7F194B-492D-5849-801C-E55378DC503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14600" y="4719638"/>
            <a:ext cx="3387725" cy="1401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6566" name="Group 6">
            <a:extLst>
              <a:ext uri="{FF2B5EF4-FFF2-40B4-BE49-F238E27FC236}">
                <a16:creationId xmlns:a16="http://schemas.microsoft.com/office/drawing/2014/main" id="{F0991387-6FE4-7F48-B962-96FA92A5B037}"/>
              </a:ext>
            </a:extLst>
          </p:cNvPr>
          <p:cNvGrpSpPr>
            <a:grpSpLocks noChangeAspect="1"/>
          </p:cNvGrpSpPr>
          <p:nvPr/>
        </p:nvGrpSpPr>
        <p:grpSpPr bwMode="auto">
          <a:xfrm>
            <a:off x="762000" y="4719638"/>
            <a:ext cx="2062163" cy="1358900"/>
            <a:chOff x="5334000" y="3200400"/>
            <a:chExt cx="3029751" cy="1996440"/>
          </a:xfrm>
        </p:grpSpPr>
        <p:pic>
          <p:nvPicPr>
            <p:cNvPr id="66568" name="Picture 1" descr="WH12sm.jpg">
              <a:extLst>
                <a:ext uri="{FF2B5EF4-FFF2-40B4-BE49-F238E27FC236}">
                  <a16:creationId xmlns:a16="http://schemas.microsoft.com/office/drawing/2014/main" id="{63D3C07D-28DF-4B42-8EBF-C8B18B0F2E1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8000" y="3200400"/>
              <a:ext cx="1505751" cy="10058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69" name="Picture 3" descr="WH5sm.jpg">
              <a:extLst>
                <a:ext uri="{FF2B5EF4-FFF2-40B4-BE49-F238E27FC236}">
                  <a16:creationId xmlns:a16="http://schemas.microsoft.com/office/drawing/2014/main" id="{C93D2B3C-1A8F-FE4E-B183-A0AF91350B27}"/>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34000" y="3200400"/>
              <a:ext cx="1505751" cy="10058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70" name="Picture 4" descr="WH9sm.jpg">
              <a:extLst>
                <a:ext uri="{FF2B5EF4-FFF2-40B4-BE49-F238E27FC236}">
                  <a16:creationId xmlns:a16="http://schemas.microsoft.com/office/drawing/2014/main" id="{57D91006-FF39-8043-85AD-4D1C2236D94C}"/>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8000" y="4191000"/>
              <a:ext cx="1505749" cy="10058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6571" name="Picture 2" descr="WH8sm.jpg">
              <a:extLst>
                <a:ext uri="{FF2B5EF4-FFF2-40B4-BE49-F238E27FC236}">
                  <a16:creationId xmlns:a16="http://schemas.microsoft.com/office/drawing/2014/main" id="{ED04511A-39A3-D14A-AD41-6A4BBDB8EF89}"/>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34000" y="4191000"/>
              <a:ext cx="1505751" cy="10058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66567" name="Picture 6">
            <a:extLst>
              <a:ext uri="{FF2B5EF4-FFF2-40B4-BE49-F238E27FC236}">
                <a16:creationId xmlns:a16="http://schemas.microsoft.com/office/drawing/2014/main" id="{7685D423-F4DC-924C-B21E-CDA51670DD6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453063" y="4724400"/>
            <a:ext cx="199231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9" name="Rectangle 35">
            <a:extLst>
              <a:ext uri="{FF2B5EF4-FFF2-40B4-BE49-F238E27FC236}">
                <a16:creationId xmlns:a16="http://schemas.microsoft.com/office/drawing/2014/main" id="{65FE9C7F-E724-6049-ABDD-5EB10FDDEA83}"/>
              </a:ext>
            </a:extLst>
          </p:cNvPr>
          <p:cNvSpPr>
            <a:spLocks noGrp="1" noChangeArrowheads="1"/>
          </p:cNvSpPr>
          <p:nvPr>
            <p:ph type="body" sz="half" idx="4294967295"/>
          </p:nvPr>
        </p:nvSpPr>
        <p:spPr>
          <a:xfrm>
            <a:off x="685800" y="1042988"/>
            <a:ext cx="4724400" cy="4660900"/>
          </a:xfrm>
        </p:spPr>
        <p:txBody>
          <a:bodyPr>
            <a:spAutoFit/>
          </a:bodyPr>
          <a:lstStyle/>
          <a:p>
            <a:pPr eaLnBrk="1" hangingPunct="1">
              <a:lnSpc>
                <a:spcPct val="80000"/>
              </a:lnSpc>
              <a:spcBef>
                <a:spcPct val="35000"/>
              </a:spcBef>
            </a:pPr>
            <a:r>
              <a:rPr lang="en-US" altLang="en-US" sz="2000" dirty="0">
                <a:cs typeface="ＭＳ Ｐゴシック" panose="020B0600070205080204" pitchFamily="34" charset="-128"/>
              </a:rPr>
              <a:t>Manufacture to IPC/WHMA-A-620</a:t>
            </a:r>
          </a:p>
          <a:p>
            <a:pPr eaLnBrk="1" hangingPunct="1">
              <a:lnSpc>
                <a:spcPct val="80000"/>
              </a:lnSpc>
              <a:spcBef>
                <a:spcPct val="35000"/>
              </a:spcBef>
            </a:pPr>
            <a:r>
              <a:rPr lang="en-US" altLang="en-US" sz="2000" dirty="0">
                <a:cs typeface="ＭＳ Ｐゴシック" panose="020B0600070205080204" pitchFamily="34" charset="-128"/>
              </a:rPr>
              <a:t>Ultrasonic Splicing</a:t>
            </a:r>
          </a:p>
          <a:p>
            <a:pPr eaLnBrk="1" hangingPunct="1">
              <a:lnSpc>
                <a:spcPct val="80000"/>
              </a:lnSpc>
              <a:spcBef>
                <a:spcPct val="35000"/>
              </a:spcBef>
            </a:pPr>
            <a:r>
              <a:rPr lang="en-US" altLang="en-US" sz="2000" dirty="0">
                <a:cs typeface="ＭＳ Ｐゴシック" panose="020B0600070205080204" pitchFamily="34" charset="-128"/>
              </a:rPr>
              <a:t>Injection Molding</a:t>
            </a:r>
          </a:p>
          <a:p>
            <a:pPr eaLnBrk="1" hangingPunct="1">
              <a:lnSpc>
                <a:spcPct val="80000"/>
              </a:lnSpc>
              <a:spcBef>
                <a:spcPct val="35000"/>
              </a:spcBef>
            </a:pPr>
            <a:r>
              <a:rPr lang="en-US" altLang="en-US" sz="2000" dirty="0">
                <a:cs typeface="ＭＳ Ｐゴシック" panose="020B0600070205080204" pitchFamily="34" charset="-128"/>
              </a:rPr>
              <a:t>Braiding</a:t>
            </a:r>
          </a:p>
          <a:p>
            <a:pPr eaLnBrk="1" hangingPunct="1">
              <a:lnSpc>
                <a:spcPct val="80000"/>
              </a:lnSpc>
              <a:spcBef>
                <a:spcPct val="35000"/>
              </a:spcBef>
            </a:pPr>
            <a:r>
              <a:rPr lang="en-US" altLang="en-US" sz="2000" dirty="0">
                <a:cs typeface="ＭＳ Ｐゴシック" panose="020B0600070205080204" pitchFamily="34" charset="-128"/>
              </a:rPr>
              <a:t>Electro-Mechanical Assembly</a:t>
            </a:r>
          </a:p>
          <a:p>
            <a:pPr eaLnBrk="1" hangingPunct="1">
              <a:lnSpc>
                <a:spcPct val="80000"/>
              </a:lnSpc>
              <a:spcBef>
                <a:spcPct val="35000"/>
              </a:spcBef>
            </a:pPr>
            <a:r>
              <a:rPr lang="en-US" altLang="en-US" sz="2000" dirty="0">
                <a:cs typeface="ＭＳ Ｐゴシック" panose="020B0600070205080204" pitchFamily="34" charset="-128"/>
              </a:rPr>
              <a:t>Solder Connections</a:t>
            </a:r>
          </a:p>
          <a:p>
            <a:pPr eaLnBrk="1" hangingPunct="1">
              <a:lnSpc>
                <a:spcPct val="80000"/>
              </a:lnSpc>
              <a:spcBef>
                <a:spcPct val="35000"/>
              </a:spcBef>
            </a:pPr>
            <a:r>
              <a:rPr lang="en-US" altLang="en-US" sz="2000" dirty="0">
                <a:cs typeface="ＭＳ Ｐゴシック" panose="020B0600070205080204" pitchFamily="34" charset="-128"/>
              </a:rPr>
              <a:t>Discrete Terminations</a:t>
            </a:r>
          </a:p>
          <a:p>
            <a:pPr eaLnBrk="1" hangingPunct="1">
              <a:lnSpc>
                <a:spcPct val="80000"/>
              </a:lnSpc>
              <a:spcBef>
                <a:spcPct val="35000"/>
              </a:spcBef>
            </a:pPr>
            <a:r>
              <a:rPr lang="en-US" altLang="en-US" sz="2000" dirty="0">
                <a:cs typeface="ＭＳ Ｐゴシック" panose="020B0600070205080204" pitchFamily="34" charset="-128"/>
              </a:rPr>
              <a:t>Automated Crimping (all sizes)</a:t>
            </a:r>
          </a:p>
          <a:p>
            <a:pPr eaLnBrk="1" hangingPunct="1">
              <a:lnSpc>
                <a:spcPct val="80000"/>
              </a:lnSpc>
              <a:spcBef>
                <a:spcPct val="35000"/>
              </a:spcBef>
            </a:pPr>
            <a:r>
              <a:rPr lang="en-US" altLang="en-US" sz="2000" dirty="0">
                <a:cs typeface="ＭＳ Ｐゴシック" panose="020B0600070205080204" pitchFamily="34" charset="-128"/>
              </a:rPr>
              <a:t>Custom Part Marking</a:t>
            </a:r>
          </a:p>
          <a:p>
            <a:pPr eaLnBrk="1" hangingPunct="1">
              <a:lnSpc>
                <a:spcPct val="80000"/>
              </a:lnSpc>
              <a:spcBef>
                <a:spcPct val="35000"/>
              </a:spcBef>
            </a:pPr>
            <a:r>
              <a:rPr lang="en-US" altLang="en-US" sz="2000" dirty="0">
                <a:cs typeface="ＭＳ Ｐゴシック" panose="020B0600070205080204" pitchFamily="34" charset="-128"/>
              </a:rPr>
              <a:t>Established Quality Processes</a:t>
            </a:r>
          </a:p>
          <a:p>
            <a:pPr lvl="1" eaLnBrk="1" hangingPunct="1">
              <a:lnSpc>
                <a:spcPct val="80000"/>
              </a:lnSpc>
              <a:spcBef>
                <a:spcPct val="35000"/>
              </a:spcBef>
            </a:pPr>
            <a:r>
              <a:rPr lang="en-US" altLang="en-US" sz="1800" dirty="0">
                <a:ea typeface="ＭＳ Ｐゴシック" panose="020B0600070205080204" pitchFamily="34" charset="-128"/>
              </a:rPr>
              <a:t>Final Test (Continuity, Hi-Pot, Insulation Resistance, Dielectric)</a:t>
            </a:r>
          </a:p>
          <a:p>
            <a:pPr lvl="1" eaLnBrk="1" hangingPunct="1">
              <a:lnSpc>
                <a:spcPct val="80000"/>
              </a:lnSpc>
              <a:spcBef>
                <a:spcPct val="35000"/>
              </a:spcBef>
            </a:pPr>
            <a:r>
              <a:rPr lang="en-US" altLang="en-US" sz="1800" dirty="0">
                <a:ea typeface="ＭＳ Ｐゴシック" panose="020B0600070205080204" pitchFamily="34" charset="-128"/>
              </a:rPr>
              <a:t>Final Inspection and Certification</a:t>
            </a:r>
          </a:p>
          <a:p>
            <a:pPr lvl="1" eaLnBrk="1" hangingPunct="1">
              <a:lnSpc>
                <a:spcPct val="80000"/>
              </a:lnSpc>
              <a:spcBef>
                <a:spcPct val="35000"/>
              </a:spcBef>
            </a:pPr>
            <a:r>
              <a:rPr lang="en-US" altLang="en-US" sz="1800" dirty="0">
                <a:ea typeface="ＭＳ Ｐゴシック" panose="020B0600070205080204" pitchFamily="34" charset="-128"/>
              </a:rPr>
              <a:t>Lot Traceability</a:t>
            </a:r>
          </a:p>
        </p:txBody>
      </p:sp>
      <p:pic>
        <p:nvPicPr>
          <p:cNvPr id="68610" name="Picture 37" descr="MVC-002F">
            <a:extLst>
              <a:ext uri="{FF2B5EF4-FFF2-40B4-BE49-F238E27FC236}">
                <a16:creationId xmlns:a16="http://schemas.microsoft.com/office/drawing/2014/main" id="{CF50BA7E-0417-9840-B0FE-B2D95D0DDDD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0" y="1371600"/>
            <a:ext cx="3048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1" name="Text Box 4">
            <a:extLst>
              <a:ext uri="{FF2B5EF4-FFF2-40B4-BE49-F238E27FC236}">
                <a16:creationId xmlns:a16="http://schemas.microsoft.com/office/drawing/2014/main" id="{1F0D4BCD-2EE1-8E47-BC8C-21F9478F9DA6}"/>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Production Capabilities</a:t>
            </a:r>
          </a:p>
        </p:txBody>
      </p:sp>
      <p:sp>
        <p:nvSpPr>
          <p:cNvPr id="68612" name="TextBox 10">
            <a:extLst>
              <a:ext uri="{FF2B5EF4-FFF2-40B4-BE49-F238E27FC236}">
                <a16:creationId xmlns:a16="http://schemas.microsoft.com/office/drawing/2014/main" id="{0253DB7A-8F7D-0E4D-A960-4EF7D8B18823}"/>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68613" name="Picture 3" descr="JMPLogoV3_02.jpg">
            <a:extLst>
              <a:ext uri="{FF2B5EF4-FFF2-40B4-BE49-F238E27FC236}">
                <a16:creationId xmlns:a16="http://schemas.microsoft.com/office/drawing/2014/main" id="{C9D87D1B-9579-1045-93CC-7E24397FB8E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Group 6">
            <a:extLst>
              <a:ext uri="{FF2B5EF4-FFF2-40B4-BE49-F238E27FC236}">
                <a16:creationId xmlns:a16="http://schemas.microsoft.com/office/drawing/2014/main" id="{65C0091F-3AEC-C445-A75A-A3572606E757}"/>
              </a:ext>
            </a:extLst>
          </p:cNvPr>
          <p:cNvGrpSpPr>
            <a:grpSpLocks noChangeAspect="1"/>
          </p:cNvGrpSpPr>
          <p:nvPr/>
        </p:nvGrpSpPr>
        <p:grpSpPr bwMode="auto">
          <a:xfrm>
            <a:off x="5348288" y="3481388"/>
            <a:ext cx="3025775" cy="1993900"/>
            <a:chOff x="5334000" y="3200400"/>
            <a:chExt cx="3029751" cy="1996440"/>
          </a:xfrm>
        </p:grpSpPr>
        <p:pic>
          <p:nvPicPr>
            <p:cNvPr id="68615" name="Picture 1" descr="WH12sm.jpg">
              <a:extLst>
                <a:ext uri="{FF2B5EF4-FFF2-40B4-BE49-F238E27FC236}">
                  <a16:creationId xmlns:a16="http://schemas.microsoft.com/office/drawing/2014/main" id="{5B8EB97A-1900-9A4F-8C3F-0F46CBC0717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0" y="3200400"/>
              <a:ext cx="1505751" cy="10058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6" name="Picture 3" descr="WH5sm.jpg">
              <a:extLst>
                <a:ext uri="{FF2B5EF4-FFF2-40B4-BE49-F238E27FC236}">
                  <a16:creationId xmlns:a16="http://schemas.microsoft.com/office/drawing/2014/main" id="{889C085E-449B-1146-A471-E4A9158DAE2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3200400"/>
              <a:ext cx="1505751" cy="10058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7" name="Picture 4" descr="WH9sm.jpg">
              <a:extLst>
                <a:ext uri="{FF2B5EF4-FFF2-40B4-BE49-F238E27FC236}">
                  <a16:creationId xmlns:a16="http://schemas.microsoft.com/office/drawing/2014/main" id="{5D581C6E-02BE-DE40-B4DD-067E47D31E6C}"/>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58000" y="4191000"/>
              <a:ext cx="1505749" cy="10058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8618" name="Picture 2" descr="WH8sm.jpg">
              <a:extLst>
                <a:ext uri="{FF2B5EF4-FFF2-40B4-BE49-F238E27FC236}">
                  <a16:creationId xmlns:a16="http://schemas.microsoft.com/office/drawing/2014/main" id="{3D012E1A-0A38-0649-92C8-8E0EE501257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34000" y="4191000"/>
              <a:ext cx="1505751" cy="10058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3" name="Text Box 4">
            <a:extLst>
              <a:ext uri="{FF2B5EF4-FFF2-40B4-BE49-F238E27FC236}">
                <a16:creationId xmlns:a16="http://schemas.microsoft.com/office/drawing/2014/main" id="{7B22840F-EBEF-7142-9199-29979F8EA4DB}"/>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Product Experience</a:t>
            </a:r>
          </a:p>
        </p:txBody>
      </p:sp>
      <p:sp>
        <p:nvSpPr>
          <p:cNvPr id="69634" name="Text Box 11">
            <a:extLst>
              <a:ext uri="{FF2B5EF4-FFF2-40B4-BE49-F238E27FC236}">
                <a16:creationId xmlns:a16="http://schemas.microsoft.com/office/drawing/2014/main" id="{A466DD76-1E10-F448-8B6B-4E2782EAEA51}"/>
              </a:ext>
            </a:extLst>
          </p:cNvPr>
          <p:cNvSpPr txBox="1">
            <a:spLocks noChangeArrowheads="1"/>
          </p:cNvSpPr>
          <p:nvPr/>
        </p:nvSpPr>
        <p:spPr bwMode="auto">
          <a:xfrm>
            <a:off x="838200" y="1371600"/>
            <a:ext cx="4495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pPr>
            <a:r>
              <a:rPr lang="en-US" altLang="en-US" sz="2000"/>
              <a:t>  Custom Cable Assemblies</a:t>
            </a:r>
          </a:p>
          <a:p>
            <a:pPr eaLnBrk="1" hangingPunct="1">
              <a:spcBef>
                <a:spcPct val="50000"/>
              </a:spcBef>
            </a:pPr>
            <a:r>
              <a:rPr lang="en-US" altLang="en-US" sz="2000"/>
              <a:t>  Molded Assemblies</a:t>
            </a:r>
          </a:p>
          <a:p>
            <a:pPr eaLnBrk="1" hangingPunct="1">
              <a:spcBef>
                <a:spcPct val="50000"/>
              </a:spcBef>
            </a:pPr>
            <a:r>
              <a:rPr lang="en-US" altLang="en-US" sz="2000"/>
              <a:t>  Audio/Video Assemblies</a:t>
            </a:r>
          </a:p>
          <a:p>
            <a:pPr eaLnBrk="1" hangingPunct="1">
              <a:spcBef>
                <a:spcPct val="50000"/>
              </a:spcBef>
            </a:pPr>
            <a:r>
              <a:rPr lang="en-US" altLang="en-US" sz="2000"/>
              <a:t>  Discrete Wire Assemblies</a:t>
            </a:r>
          </a:p>
          <a:p>
            <a:pPr eaLnBrk="1" hangingPunct="1">
              <a:spcBef>
                <a:spcPct val="50000"/>
              </a:spcBef>
            </a:pPr>
            <a:r>
              <a:rPr lang="en-US" altLang="en-US" sz="2000"/>
              <a:t>  Multi Conductor Assemblies</a:t>
            </a:r>
          </a:p>
          <a:p>
            <a:pPr eaLnBrk="1" hangingPunct="1">
              <a:spcBef>
                <a:spcPct val="50000"/>
              </a:spcBef>
            </a:pPr>
            <a:r>
              <a:rPr lang="en-US" altLang="en-US" sz="2000"/>
              <a:t>  Power &amp; Battery Cable Assemblies</a:t>
            </a:r>
          </a:p>
          <a:p>
            <a:pPr eaLnBrk="1" hangingPunct="1">
              <a:spcBef>
                <a:spcPct val="50000"/>
              </a:spcBef>
            </a:pPr>
            <a:r>
              <a:rPr lang="en-US" altLang="en-US" sz="2000"/>
              <a:t>  Instrumentation Cable &amp; Harnessing</a:t>
            </a:r>
          </a:p>
          <a:p>
            <a:pPr eaLnBrk="1" hangingPunct="1">
              <a:spcBef>
                <a:spcPct val="50000"/>
              </a:spcBef>
            </a:pPr>
            <a:r>
              <a:rPr lang="en-US" altLang="en-US" sz="2000"/>
              <a:t>  Shielded Harnesses</a:t>
            </a:r>
          </a:p>
          <a:p>
            <a:pPr eaLnBrk="1" hangingPunct="1">
              <a:spcBef>
                <a:spcPct val="50000"/>
              </a:spcBef>
            </a:pPr>
            <a:r>
              <a:rPr lang="en-US" altLang="en-US" sz="2000"/>
              <a:t>  Actuation</a:t>
            </a:r>
          </a:p>
        </p:txBody>
      </p:sp>
      <p:pic>
        <p:nvPicPr>
          <p:cNvPr id="69635" name="Picture 10" descr="Product pics harness 041">
            <a:extLst>
              <a:ext uri="{FF2B5EF4-FFF2-40B4-BE49-F238E27FC236}">
                <a16:creationId xmlns:a16="http://schemas.microsoft.com/office/drawing/2014/main" id="{5A9CBD11-C063-ED4C-81AC-8B195CD055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8800" y="1066800"/>
            <a:ext cx="30353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15">
            <a:extLst>
              <a:ext uri="{FF2B5EF4-FFF2-40B4-BE49-F238E27FC236}">
                <a16:creationId xmlns:a16="http://schemas.microsoft.com/office/drawing/2014/main" id="{6C01F374-9B19-B34D-973F-DBAA8C4B7B97}"/>
              </a:ext>
            </a:extLst>
          </p:cNvPr>
          <p:cNvGrpSpPr>
            <a:grpSpLocks/>
          </p:cNvGrpSpPr>
          <p:nvPr/>
        </p:nvGrpSpPr>
        <p:grpSpPr bwMode="auto">
          <a:xfrm>
            <a:off x="5638800" y="3505200"/>
            <a:ext cx="3048000" cy="2438400"/>
            <a:chOff x="1872" y="2639"/>
            <a:chExt cx="1872" cy="1468"/>
          </a:xfrm>
        </p:grpSpPr>
        <p:pic>
          <p:nvPicPr>
            <p:cNvPr id="69639" name="Picture 16" descr="flywire3">
              <a:extLst>
                <a:ext uri="{FF2B5EF4-FFF2-40B4-BE49-F238E27FC236}">
                  <a16:creationId xmlns:a16="http://schemas.microsoft.com/office/drawing/2014/main" id="{93435BB1-18B4-9346-BA68-8428F9E84E0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2" y="2640"/>
              <a:ext cx="1872" cy="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7" descr="IMG_0007">
              <a:extLst>
                <a:ext uri="{FF2B5EF4-FFF2-40B4-BE49-F238E27FC236}">
                  <a16:creationId xmlns:a16="http://schemas.microsoft.com/office/drawing/2014/main" id="{F4F6E78C-6385-6549-B35D-4FA2D4F05E83}"/>
                </a:ext>
              </a:extLst>
            </p:cNvPr>
            <p:cNvPicPr>
              <a:picLocks noChangeAspect="1" noChangeArrowheads="1"/>
            </p:cNvPicPr>
            <p:nvPr/>
          </p:nvPicPr>
          <p:blipFill>
            <a:blip r:embed="rId4" cstate="email">
              <a:lum bright="18000" contrast="18000"/>
              <a:extLst>
                <a:ext uri="{28A0092B-C50C-407E-A947-70E740481C1C}">
                  <a14:useLocalDpi xmlns:a14="http://schemas.microsoft.com/office/drawing/2010/main"/>
                </a:ext>
              </a:extLst>
            </a:blip>
            <a:srcRect/>
            <a:stretch>
              <a:fillRect/>
            </a:stretch>
          </p:blipFill>
          <p:spPr bwMode="auto">
            <a:xfrm>
              <a:off x="1872" y="2639"/>
              <a:ext cx="915"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637" name="TextBox 10">
            <a:extLst>
              <a:ext uri="{FF2B5EF4-FFF2-40B4-BE49-F238E27FC236}">
                <a16:creationId xmlns:a16="http://schemas.microsoft.com/office/drawing/2014/main" id="{0106B3EB-59AA-844C-9049-2F32CFBCE182}"/>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69638" name="Picture 3" descr="JMPLogoV3_02.jpg">
            <a:extLst>
              <a:ext uri="{FF2B5EF4-FFF2-40B4-BE49-F238E27FC236}">
                <a16:creationId xmlns:a16="http://schemas.microsoft.com/office/drawing/2014/main" id="{81AD31E2-027E-214C-A107-3A4200013C8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7" name="TextBox 10">
            <a:extLst>
              <a:ext uri="{FF2B5EF4-FFF2-40B4-BE49-F238E27FC236}">
                <a16:creationId xmlns:a16="http://schemas.microsoft.com/office/drawing/2014/main" id="{BCE2378C-96C1-BF46-9821-A76A9F07AE51}"/>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70658" name="Picture 3" descr="JMPLogoV3_02.jpg">
            <a:extLst>
              <a:ext uri="{FF2B5EF4-FFF2-40B4-BE49-F238E27FC236}">
                <a16:creationId xmlns:a16="http://schemas.microsoft.com/office/drawing/2014/main" id="{6A4CBA30-F2E2-7148-B1CA-F5A18779503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6">
            <a:extLst>
              <a:ext uri="{FF2B5EF4-FFF2-40B4-BE49-F238E27FC236}">
                <a16:creationId xmlns:a16="http://schemas.microsoft.com/office/drawing/2014/main" id="{AF59756A-7D96-BE41-AEA9-5681CD54487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43475" y="1885950"/>
            <a:ext cx="4073525" cy="168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0660" name="Picture 4">
            <a:extLst>
              <a:ext uri="{FF2B5EF4-FFF2-40B4-BE49-F238E27FC236}">
                <a16:creationId xmlns:a16="http://schemas.microsoft.com/office/drawing/2014/main" id="{62DBFA94-98E6-D84F-A538-94B278CCAFD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0400" y="3579813"/>
            <a:ext cx="19304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8">
            <a:extLst>
              <a:ext uri="{FF2B5EF4-FFF2-40B4-BE49-F238E27FC236}">
                <a16:creationId xmlns:a16="http://schemas.microsoft.com/office/drawing/2014/main" id="{E4933051-73AD-5441-8917-170EBBAE19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4015581" y="3766344"/>
            <a:ext cx="302577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0">
            <a:extLst>
              <a:ext uri="{FF2B5EF4-FFF2-40B4-BE49-F238E27FC236}">
                <a16:creationId xmlns:a16="http://schemas.microsoft.com/office/drawing/2014/main" id="{2911D34A-E814-0248-ABD2-4B0EE9BB38A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538" y="3273425"/>
            <a:ext cx="413226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8">
            <a:extLst>
              <a:ext uri="{FF2B5EF4-FFF2-40B4-BE49-F238E27FC236}">
                <a16:creationId xmlns:a16="http://schemas.microsoft.com/office/drawing/2014/main" id="{FF5F35B9-A2CF-1F4C-AD01-2CDD55D6B02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l="10027" t="899" r="35539" b="92014"/>
          <a:stretch>
            <a:fillRect/>
          </a:stretch>
        </p:blipFill>
        <p:spPr bwMode="auto">
          <a:xfrm>
            <a:off x="3124200" y="2555875"/>
            <a:ext cx="2185988" cy="403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0664" name="Picture 6">
            <a:extLst>
              <a:ext uri="{FF2B5EF4-FFF2-40B4-BE49-F238E27FC236}">
                <a16:creationId xmlns:a16="http://schemas.microsoft.com/office/drawing/2014/main" id="{A82140FA-C574-D44E-A325-B5FC020D4D7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83375" y="4649788"/>
            <a:ext cx="18923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5" name="Text Box 4">
            <a:extLst>
              <a:ext uri="{FF2B5EF4-FFF2-40B4-BE49-F238E27FC236}">
                <a16:creationId xmlns:a16="http://schemas.microsoft.com/office/drawing/2014/main" id="{2BEE41CA-BC3F-EE47-9BF2-2AE65259D725}"/>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Project Capabilities</a:t>
            </a:r>
          </a:p>
        </p:txBody>
      </p:sp>
      <p:sp>
        <p:nvSpPr>
          <p:cNvPr id="35" name="Rectangle 35">
            <a:extLst>
              <a:ext uri="{FF2B5EF4-FFF2-40B4-BE49-F238E27FC236}">
                <a16:creationId xmlns:a16="http://schemas.microsoft.com/office/drawing/2014/main" id="{85130802-FCB2-3840-BC14-012DF0AD8F07}"/>
              </a:ext>
            </a:extLst>
          </p:cNvPr>
          <p:cNvSpPr txBox="1">
            <a:spLocks noChangeArrowheads="1"/>
          </p:cNvSpPr>
          <p:nvPr/>
        </p:nvSpPr>
        <p:spPr bwMode="auto">
          <a:xfrm>
            <a:off x="487363" y="839788"/>
            <a:ext cx="7696200" cy="1754187"/>
          </a:xfrm>
          <a:prstGeom prst="rect">
            <a:avLst/>
          </a:prstGeom>
          <a:noFill/>
          <a:ln>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eaLnBrk="1" hangingPunct="1">
              <a:lnSpc>
                <a:spcPct val="80000"/>
              </a:lnSpc>
              <a:spcBef>
                <a:spcPct val="35000"/>
              </a:spcBef>
              <a:defRPr/>
            </a:pPr>
            <a:r>
              <a:rPr lang="en-US" altLang="en-US" sz="2000" kern="0" dirty="0">
                <a:cs typeface="ＭＳ Ｐゴシック" panose="020B0600070205080204" pitchFamily="34" charset="-128"/>
              </a:rPr>
              <a:t>Solar energy actuation system project</a:t>
            </a:r>
          </a:p>
          <a:p>
            <a:pPr lvl="1" eaLnBrk="1" hangingPunct="1">
              <a:lnSpc>
                <a:spcPct val="80000"/>
              </a:lnSpc>
              <a:spcBef>
                <a:spcPct val="35000"/>
              </a:spcBef>
              <a:defRPr/>
            </a:pPr>
            <a:r>
              <a:rPr lang="en-US" altLang="en-US" sz="1600" kern="0" dirty="0">
                <a:cs typeface="ＭＳ Ｐゴシック" panose="020B0600070205080204" pitchFamily="34" charset="-128"/>
              </a:rPr>
              <a:t>Electrical Box Build</a:t>
            </a:r>
          </a:p>
          <a:p>
            <a:pPr lvl="1" eaLnBrk="1" hangingPunct="1">
              <a:lnSpc>
                <a:spcPct val="80000"/>
              </a:lnSpc>
              <a:spcBef>
                <a:spcPct val="35000"/>
              </a:spcBef>
              <a:defRPr/>
            </a:pPr>
            <a:r>
              <a:rPr lang="en-US" altLang="en-US" sz="1600" kern="0" dirty="0">
                <a:cs typeface="ＭＳ Ｐゴシック" panose="020B0600070205080204" pitchFamily="34" charset="-128"/>
              </a:rPr>
              <a:t>Kitting for mechanical structure (to ship to job site)</a:t>
            </a:r>
          </a:p>
          <a:p>
            <a:pPr lvl="1" eaLnBrk="1" hangingPunct="1">
              <a:lnSpc>
                <a:spcPct val="80000"/>
              </a:lnSpc>
              <a:spcBef>
                <a:spcPct val="35000"/>
              </a:spcBef>
              <a:defRPr/>
            </a:pPr>
            <a:r>
              <a:rPr lang="en-US" altLang="en-US" sz="1600" kern="0" dirty="0">
                <a:cs typeface="ＭＳ Ｐゴシック" panose="020B0600070205080204" pitchFamily="34" charset="-128"/>
              </a:rPr>
              <a:t>Electro-Mechanical Actuator assembly and test</a:t>
            </a:r>
          </a:p>
          <a:p>
            <a:pPr lvl="1" eaLnBrk="1" hangingPunct="1">
              <a:lnSpc>
                <a:spcPct val="80000"/>
              </a:lnSpc>
              <a:spcBef>
                <a:spcPct val="35000"/>
              </a:spcBef>
              <a:defRPr/>
            </a:pPr>
            <a:r>
              <a:rPr lang="en-US" altLang="en-US" sz="1600" kern="0" dirty="0">
                <a:cs typeface="ＭＳ Ｐゴシック" panose="020B0600070205080204" pitchFamily="34" charset="-128"/>
              </a:rPr>
              <a:t>3PL management </a:t>
            </a:r>
          </a:p>
          <a:p>
            <a:pPr lvl="1" eaLnBrk="1" hangingPunct="1">
              <a:lnSpc>
                <a:spcPct val="80000"/>
              </a:lnSpc>
              <a:spcBef>
                <a:spcPct val="35000"/>
              </a:spcBef>
              <a:defRPr/>
            </a:pPr>
            <a:r>
              <a:rPr lang="en-US" altLang="en-US" sz="1600" kern="0" dirty="0">
                <a:ea typeface="ＭＳ Ｐゴシック" panose="020B0600070205080204" pitchFamily="34" charset="-128"/>
              </a:rPr>
              <a:t>Factory certification CSA</a:t>
            </a:r>
            <a:endParaRPr lang="en-US" altLang="en-US" sz="1400" kern="0" dirty="0">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5" name="TextBox 10">
            <a:extLst>
              <a:ext uri="{FF2B5EF4-FFF2-40B4-BE49-F238E27FC236}">
                <a16:creationId xmlns:a16="http://schemas.microsoft.com/office/drawing/2014/main" id="{61323952-37AD-F54D-B49E-110BDFF73358}"/>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72706" name="Picture 3" descr="JMPLogoV3_02.jpg">
            <a:extLst>
              <a:ext uri="{FF2B5EF4-FFF2-40B4-BE49-F238E27FC236}">
                <a16:creationId xmlns:a16="http://schemas.microsoft.com/office/drawing/2014/main" id="{09917BFA-A0B3-DD4E-8E1F-E7B68C8B3F4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4">
            <a:extLst>
              <a:ext uri="{FF2B5EF4-FFF2-40B4-BE49-F238E27FC236}">
                <a16:creationId xmlns:a16="http://schemas.microsoft.com/office/drawing/2014/main" id="{CCE1BC11-96AA-FF4A-B231-5C4A92985861}"/>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Wire Harness Supply Chain</a:t>
            </a:r>
          </a:p>
        </p:txBody>
      </p:sp>
      <p:sp>
        <p:nvSpPr>
          <p:cNvPr id="72708" name="TextBox 7">
            <a:extLst>
              <a:ext uri="{FF2B5EF4-FFF2-40B4-BE49-F238E27FC236}">
                <a16:creationId xmlns:a16="http://schemas.microsoft.com/office/drawing/2014/main" id="{29187543-B27C-CE44-A70A-D7DFE99A53DB}"/>
              </a:ext>
            </a:extLst>
          </p:cNvPr>
          <p:cNvSpPr txBox="1">
            <a:spLocks noChangeArrowheads="1"/>
          </p:cNvSpPr>
          <p:nvPr/>
        </p:nvSpPr>
        <p:spPr bwMode="auto">
          <a:xfrm>
            <a:off x="381000" y="752475"/>
            <a:ext cx="8229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2001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Char char="-"/>
            </a:pPr>
            <a:r>
              <a:rPr lang="en-US" altLang="en-US" sz="1800">
                <a:cs typeface="Arial" panose="020B0604020202020204" pitchFamily="34" charset="0"/>
              </a:rPr>
              <a:t>Established supply chain, most based in southern California</a:t>
            </a:r>
          </a:p>
          <a:p>
            <a:pPr lvl="1">
              <a:spcBef>
                <a:spcPct val="0"/>
              </a:spcBef>
              <a:buFontTx/>
              <a:buChar char="-"/>
            </a:pPr>
            <a:r>
              <a:rPr lang="en-US" altLang="en-US" sz="1800"/>
              <a:t>Key partnerships with major distributors</a:t>
            </a:r>
          </a:p>
          <a:p>
            <a:pPr lvl="2">
              <a:spcBef>
                <a:spcPct val="0"/>
              </a:spcBef>
              <a:buFontTx/>
              <a:buChar char="-"/>
            </a:pPr>
            <a:r>
              <a:rPr lang="en-US" altLang="en-US" sz="1800"/>
              <a:t>Stocking programs for connectors (long leadtime, high $)</a:t>
            </a:r>
          </a:p>
          <a:p>
            <a:pPr lvl="2">
              <a:spcBef>
                <a:spcPct val="0"/>
              </a:spcBef>
              <a:buFontTx/>
              <a:buChar char="-"/>
            </a:pPr>
            <a:r>
              <a:rPr lang="en-US" altLang="en-US" sz="1800"/>
              <a:t>Discounted pricing</a:t>
            </a:r>
          </a:p>
          <a:p>
            <a:pPr lvl="2">
              <a:spcBef>
                <a:spcPct val="0"/>
              </a:spcBef>
              <a:buFontTx/>
              <a:buChar char="-"/>
            </a:pPr>
            <a:r>
              <a:rPr lang="en-US" altLang="en-US" sz="1800"/>
              <a:t>Forecasting of stock levels per J&amp;M customer forecasts</a:t>
            </a:r>
          </a:p>
          <a:p>
            <a:pPr lvl="1">
              <a:spcBef>
                <a:spcPct val="0"/>
              </a:spcBef>
              <a:buFontTx/>
              <a:buChar char="-"/>
            </a:pPr>
            <a:r>
              <a:rPr lang="en-US" altLang="en-US" sz="1800"/>
              <a:t>J&amp;M buy ahead on part numbers that are popular/high runners to support regular customer demands</a:t>
            </a:r>
          </a:p>
          <a:p>
            <a:pPr lvl="2">
              <a:spcBef>
                <a:spcPct val="0"/>
              </a:spcBef>
              <a:buFontTx/>
              <a:buChar char="-"/>
            </a:pPr>
            <a:r>
              <a:rPr lang="en-US" altLang="en-US" sz="1800"/>
              <a:t>Crane</a:t>
            </a:r>
          </a:p>
          <a:p>
            <a:pPr lvl="2">
              <a:spcBef>
                <a:spcPct val="0"/>
              </a:spcBef>
              <a:buFontTx/>
              <a:buChar char="-"/>
            </a:pPr>
            <a:r>
              <a:rPr lang="en-US" altLang="en-US" sz="1800"/>
              <a:t>Paccar</a:t>
            </a:r>
          </a:p>
          <a:p>
            <a:pPr lvl="2">
              <a:spcBef>
                <a:spcPct val="0"/>
              </a:spcBef>
              <a:buFontTx/>
              <a:buChar char="-"/>
            </a:pPr>
            <a:r>
              <a:rPr lang="en-US" altLang="en-US" sz="1800"/>
              <a:t>Collins</a:t>
            </a:r>
          </a:p>
          <a:p>
            <a:pPr>
              <a:spcBef>
                <a:spcPct val="0"/>
              </a:spcBef>
              <a:buFontTx/>
              <a:buChar char="-"/>
            </a:pPr>
            <a:r>
              <a:rPr lang="en-US" altLang="en-US" sz="1800">
                <a:cs typeface="Arial" panose="020B0604020202020204" pitchFamily="34" charset="0"/>
              </a:rPr>
              <a:t>Minimal quality issues</a:t>
            </a:r>
          </a:p>
          <a:p>
            <a:pPr>
              <a:spcBef>
                <a:spcPct val="0"/>
              </a:spcBef>
              <a:buFontTx/>
              <a:buChar char="-"/>
            </a:pPr>
            <a:r>
              <a:rPr lang="en-US" altLang="en-US" sz="1800">
                <a:cs typeface="Arial" panose="020B0604020202020204" pitchFamily="34" charset="0"/>
              </a:rPr>
              <a:t>Minimal delivery issues (except for world event driven situations)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TextBox 10">
            <a:extLst>
              <a:ext uri="{FF2B5EF4-FFF2-40B4-BE49-F238E27FC236}">
                <a16:creationId xmlns:a16="http://schemas.microsoft.com/office/drawing/2014/main" id="{E29C8E1E-6860-234F-B59C-DD856E119AAC}"/>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74754" name="Picture 3" descr="JMPLogoV3_02.jpg">
            <a:extLst>
              <a:ext uri="{FF2B5EF4-FFF2-40B4-BE49-F238E27FC236}">
                <a16:creationId xmlns:a16="http://schemas.microsoft.com/office/drawing/2014/main" id="{403E092C-7EB3-4446-B9EA-B9460789890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4">
            <a:extLst>
              <a:ext uri="{FF2B5EF4-FFF2-40B4-BE49-F238E27FC236}">
                <a16:creationId xmlns:a16="http://schemas.microsoft.com/office/drawing/2014/main" id="{6F6FCD5C-CE05-F341-B9EA-6873ED7A104B}"/>
              </a:ext>
            </a:extLst>
          </p:cNvPr>
          <p:cNvSpPr txBox="1">
            <a:spLocks noChangeArrowheads="1"/>
          </p:cNvSpPr>
          <p:nvPr/>
        </p:nvSpPr>
        <p:spPr bwMode="auto">
          <a:xfrm>
            <a:off x="685800" y="57912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Organization</a:t>
            </a:r>
          </a:p>
        </p:txBody>
      </p:sp>
      <p:pic>
        <p:nvPicPr>
          <p:cNvPr id="74756" name="Picture 1">
            <a:extLst>
              <a:ext uri="{FF2B5EF4-FFF2-40B4-BE49-F238E27FC236}">
                <a16:creationId xmlns:a16="http://schemas.microsoft.com/office/drawing/2014/main" id="{7F196D4C-246D-DB44-8E56-DFB02EC921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113"/>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1" name="Text Box 4">
            <a:extLst>
              <a:ext uri="{FF2B5EF4-FFF2-40B4-BE49-F238E27FC236}">
                <a16:creationId xmlns:a16="http://schemas.microsoft.com/office/drawing/2014/main" id="{58BB6530-0687-1A44-9277-03EE8F80A20E}"/>
              </a:ext>
            </a:extLst>
          </p:cNvPr>
          <p:cNvSpPr txBox="1">
            <a:spLocks noChangeArrowheads="1"/>
          </p:cNvSpPr>
          <p:nvPr/>
        </p:nvSpPr>
        <p:spPr bwMode="auto">
          <a:xfrm>
            <a:off x="2057400" y="3810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cs typeface="Arial" panose="020B0604020202020204" pitchFamily="34" charset="0"/>
              </a:rPr>
              <a:t>Certifications &amp; Approvals</a:t>
            </a:r>
          </a:p>
        </p:txBody>
      </p:sp>
      <p:sp>
        <p:nvSpPr>
          <p:cNvPr id="76802" name="Text Box 6">
            <a:extLst>
              <a:ext uri="{FF2B5EF4-FFF2-40B4-BE49-F238E27FC236}">
                <a16:creationId xmlns:a16="http://schemas.microsoft.com/office/drawing/2014/main" id="{071E50C4-C437-F94A-90D6-B3617E128803}"/>
              </a:ext>
            </a:extLst>
          </p:cNvPr>
          <p:cNvSpPr txBox="1">
            <a:spLocks noChangeArrowheads="1"/>
          </p:cNvSpPr>
          <p:nvPr/>
        </p:nvSpPr>
        <p:spPr bwMode="auto">
          <a:xfrm>
            <a:off x="1981200" y="4970463"/>
            <a:ext cx="2286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pPr>
            <a:r>
              <a:rPr lang="en-US" altLang="en-US" sz="1400">
                <a:cs typeface="Arial" panose="020B0604020202020204" pitchFamily="34" charset="0"/>
              </a:rPr>
              <a:t> AS9100 Rev D</a:t>
            </a:r>
          </a:p>
          <a:p>
            <a:pPr eaLnBrk="1" hangingPunct="1">
              <a:spcBef>
                <a:spcPct val="50000"/>
              </a:spcBef>
            </a:pPr>
            <a:r>
              <a:rPr lang="en-US" altLang="en-US" sz="1400">
                <a:cs typeface="Arial" panose="020B0604020202020204" pitchFamily="34" charset="0"/>
              </a:rPr>
              <a:t> ISO 9001:2015</a:t>
            </a:r>
          </a:p>
          <a:p>
            <a:pPr eaLnBrk="1" hangingPunct="1">
              <a:spcBef>
                <a:spcPct val="50000"/>
              </a:spcBef>
            </a:pPr>
            <a:r>
              <a:rPr lang="en-US" altLang="en-US" sz="1400">
                <a:cs typeface="Arial" panose="020B0604020202020204" pitchFamily="34" charset="0"/>
              </a:rPr>
              <a:t> SAE Committee</a:t>
            </a:r>
          </a:p>
          <a:p>
            <a:pPr eaLnBrk="1" hangingPunct="1">
              <a:spcBef>
                <a:spcPct val="50000"/>
              </a:spcBef>
            </a:pPr>
            <a:r>
              <a:rPr lang="en-US" altLang="en-US" sz="1400">
                <a:cs typeface="Arial" panose="020B0604020202020204" pitchFamily="34" charset="0"/>
              </a:rPr>
              <a:t> CAGE Code 22175</a:t>
            </a:r>
          </a:p>
        </p:txBody>
      </p:sp>
      <p:sp>
        <p:nvSpPr>
          <p:cNvPr id="76803" name="Text Box 15">
            <a:extLst>
              <a:ext uri="{FF2B5EF4-FFF2-40B4-BE49-F238E27FC236}">
                <a16:creationId xmlns:a16="http://schemas.microsoft.com/office/drawing/2014/main" id="{1D6C4D4F-9CCB-1648-A383-4336AAEEECC8}"/>
              </a:ext>
            </a:extLst>
          </p:cNvPr>
          <p:cNvSpPr txBox="1">
            <a:spLocks noChangeArrowheads="1"/>
          </p:cNvSpPr>
          <p:nvPr/>
        </p:nvSpPr>
        <p:spPr bwMode="auto">
          <a:xfrm>
            <a:off x="4572000" y="4970463"/>
            <a:ext cx="40386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pPr>
            <a:r>
              <a:rPr lang="en-US" altLang="en-US" sz="1400"/>
              <a:t> Boeing BQMS</a:t>
            </a:r>
          </a:p>
          <a:p>
            <a:pPr eaLnBrk="1" hangingPunct="1">
              <a:spcBef>
                <a:spcPct val="50000"/>
              </a:spcBef>
            </a:pPr>
            <a:r>
              <a:rPr lang="en-US" altLang="en-US" sz="1400"/>
              <a:t> Lockheed Star Supplier</a:t>
            </a:r>
          </a:p>
          <a:p>
            <a:pPr eaLnBrk="1" hangingPunct="1">
              <a:spcBef>
                <a:spcPct val="50000"/>
              </a:spcBef>
            </a:pPr>
            <a:r>
              <a:rPr lang="en-US" altLang="en-US" sz="1400"/>
              <a:t> PACCAR Certified, 10PPM Award</a:t>
            </a:r>
          </a:p>
          <a:p>
            <a:pPr eaLnBrk="1" hangingPunct="1">
              <a:spcBef>
                <a:spcPct val="50000"/>
              </a:spcBef>
            </a:pPr>
            <a:r>
              <a:rPr lang="en-US" altLang="en-US" sz="1400"/>
              <a:t> Rolls-Royce Certified</a:t>
            </a:r>
          </a:p>
        </p:txBody>
      </p:sp>
      <p:sp>
        <p:nvSpPr>
          <p:cNvPr id="76804" name="TextBox 10">
            <a:extLst>
              <a:ext uri="{FF2B5EF4-FFF2-40B4-BE49-F238E27FC236}">
                <a16:creationId xmlns:a16="http://schemas.microsoft.com/office/drawing/2014/main" id="{98143759-3328-124D-83F5-D3668B7F116C}"/>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76805" name="Picture 3" descr="JMPLogoV3_02.jpg">
            <a:extLst>
              <a:ext uri="{FF2B5EF4-FFF2-40B4-BE49-F238E27FC236}">
                <a16:creationId xmlns:a16="http://schemas.microsoft.com/office/drawing/2014/main" id="{5F5466DC-319C-A649-861D-44447D0F86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12">
            <a:extLst>
              <a:ext uri="{FF2B5EF4-FFF2-40B4-BE49-F238E27FC236}">
                <a16:creationId xmlns:a16="http://schemas.microsoft.com/office/drawing/2014/main" id="{303C2D84-C226-824F-B5E7-650F7F5BEDC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0538" y="866775"/>
            <a:ext cx="58102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5" name="Rectangle 1032">
            <a:extLst>
              <a:ext uri="{FF2B5EF4-FFF2-40B4-BE49-F238E27FC236}">
                <a16:creationId xmlns:a16="http://schemas.microsoft.com/office/drawing/2014/main" id="{E5773BDE-DA56-BD4E-A625-678CBC7403AC}"/>
              </a:ext>
            </a:extLst>
          </p:cNvPr>
          <p:cNvSpPr>
            <a:spLocks noGrp="1" noChangeArrowheads="1"/>
          </p:cNvSpPr>
          <p:nvPr>
            <p:ph type="body" sz="half" idx="4294967295"/>
          </p:nvPr>
        </p:nvSpPr>
        <p:spPr>
          <a:xfrm>
            <a:off x="762000" y="1295400"/>
            <a:ext cx="4495800" cy="4025900"/>
          </a:xfrm>
        </p:spPr>
        <p:txBody>
          <a:bodyPr>
            <a:spAutoFit/>
          </a:bodyPr>
          <a:lstStyle/>
          <a:p>
            <a:pPr>
              <a:spcBef>
                <a:spcPct val="40000"/>
              </a:spcBef>
            </a:pPr>
            <a:r>
              <a:rPr lang="en-US" altLang="en-US" sz="2000">
                <a:cs typeface="ＭＳ Ｐゴシック" panose="020B0600070205080204" pitchFamily="34" charset="-128"/>
              </a:rPr>
              <a:t>ERP System</a:t>
            </a:r>
            <a:endParaRPr lang="en-US" altLang="en-US" sz="1600">
              <a:cs typeface="ＭＳ Ｐゴシック" panose="020B0600070205080204" pitchFamily="34" charset="-128"/>
            </a:endParaRPr>
          </a:p>
          <a:p>
            <a:pPr>
              <a:spcBef>
                <a:spcPct val="40000"/>
              </a:spcBef>
            </a:pPr>
            <a:r>
              <a:rPr lang="en-US" altLang="en-US" sz="2000">
                <a:cs typeface="ＭＳ Ｐゴシック" panose="020B0600070205080204" pitchFamily="34" charset="-128"/>
              </a:rPr>
              <a:t>EDI Capable</a:t>
            </a:r>
          </a:p>
          <a:p>
            <a:pPr>
              <a:spcBef>
                <a:spcPct val="40000"/>
              </a:spcBef>
            </a:pPr>
            <a:r>
              <a:rPr lang="en-US" altLang="en-US" sz="2000">
                <a:cs typeface="ＭＳ Ｐゴシック" panose="020B0600070205080204" pitchFamily="34" charset="-128"/>
              </a:rPr>
              <a:t>Scheduling &amp;                      Logistics Programs</a:t>
            </a:r>
          </a:p>
          <a:p>
            <a:pPr lvl="1" eaLnBrk="1" hangingPunct="1">
              <a:lnSpc>
                <a:spcPct val="90000"/>
              </a:lnSpc>
              <a:spcBef>
                <a:spcPct val="50000"/>
              </a:spcBef>
            </a:pPr>
            <a:r>
              <a:rPr lang="en-US" altLang="en-US" sz="1800">
                <a:ea typeface="ＭＳ Ｐゴシック" panose="020B0600070205080204" pitchFamily="34" charset="-128"/>
              </a:rPr>
              <a:t>Kanban</a:t>
            </a:r>
          </a:p>
          <a:p>
            <a:pPr lvl="1" eaLnBrk="1" hangingPunct="1">
              <a:lnSpc>
                <a:spcPct val="90000"/>
              </a:lnSpc>
              <a:spcBef>
                <a:spcPct val="50000"/>
              </a:spcBef>
            </a:pPr>
            <a:r>
              <a:rPr lang="en-US" altLang="en-US" sz="1800">
                <a:ea typeface="ＭＳ Ｐゴシック" panose="020B0600070205080204" pitchFamily="34" charset="-128"/>
              </a:rPr>
              <a:t>Min/Max</a:t>
            </a:r>
          </a:p>
          <a:p>
            <a:pPr lvl="1" eaLnBrk="1" hangingPunct="1">
              <a:lnSpc>
                <a:spcPct val="90000"/>
              </a:lnSpc>
              <a:spcBef>
                <a:spcPct val="50000"/>
              </a:spcBef>
            </a:pPr>
            <a:r>
              <a:rPr lang="en-US" altLang="en-US" sz="1800">
                <a:ea typeface="ＭＳ Ｐゴシック" panose="020B0600070205080204" pitchFamily="34" charset="-128"/>
              </a:rPr>
              <a:t>Extensive Raw Material Inventory</a:t>
            </a:r>
            <a:endParaRPr lang="en-US" altLang="en-US" sz="2000">
              <a:ea typeface="ＭＳ Ｐゴシック" panose="020B0600070205080204" pitchFamily="34" charset="-128"/>
            </a:endParaRPr>
          </a:p>
          <a:p>
            <a:pPr>
              <a:spcBef>
                <a:spcPct val="40000"/>
              </a:spcBef>
            </a:pPr>
            <a:r>
              <a:rPr lang="en-US" altLang="en-US" sz="2000">
                <a:cs typeface="ＭＳ Ｐゴシック" panose="020B0600070205080204" pitchFamily="34" charset="-128"/>
              </a:rPr>
              <a:t>Capacity Planning</a:t>
            </a:r>
          </a:p>
          <a:p>
            <a:pPr>
              <a:spcBef>
                <a:spcPct val="40000"/>
              </a:spcBef>
            </a:pPr>
            <a:r>
              <a:rPr lang="en-US" altLang="en-US" sz="2000">
                <a:cs typeface="ＭＳ Ｐゴシック" panose="020B0600070205080204" pitchFamily="34" charset="-128"/>
              </a:rPr>
              <a:t>Bar Coding</a:t>
            </a:r>
          </a:p>
          <a:p>
            <a:pPr>
              <a:spcBef>
                <a:spcPct val="40000"/>
              </a:spcBef>
            </a:pPr>
            <a:r>
              <a:rPr lang="en-US" altLang="en-US" sz="2000">
                <a:cs typeface="ＭＳ Ｐゴシック" panose="020B0600070205080204" pitchFamily="34" charset="-128"/>
              </a:rPr>
              <a:t>Lean Manufacturing  </a:t>
            </a:r>
          </a:p>
        </p:txBody>
      </p:sp>
      <p:sp>
        <p:nvSpPr>
          <p:cNvPr id="82946" name="Text Box 4">
            <a:extLst>
              <a:ext uri="{FF2B5EF4-FFF2-40B4-BE49-F238E27FC236}">
                <a16:creationId xmlns:a16="http://schemas.microsoft.com/office/drawing/2014/main" id="{49998862-4149-D944-82F0-66E119913B71}"/>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Comprehensive Manufacturing System</a:t>
            </a:r>
          </a:p>
        </p:txBody>
      </p:sp>
      <p:pic>
        <p:nvPicPr>
          <p:cNvPr id="82947" name="Picture 1031" descr="MVC-012F">
            <a:extLst>
              <a:ext uri="{FF2B5EF4-FFF2-40B4-BE49-F238E27FC236}">
                <a16:creationId xmlns:a16="http://schemas.microsoft.com/office/drawing/2014/main" id="{20410DE4-96AF-BC4C-97CB-5F6C7090633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91200" y="1236663"/>
            <a:ext cx="2209800" cy="14208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2948" name="Picture 1" descr="IMG_1076.JPG">
            <a:extLst>
              <a:ext uri="{FF2B5EF4-FFF2-40B4-BE49-F238E27FC236}">
                <a16:creationId xmlns:a16="http://schemas.microsoft.com/office/drawing/2014/main" id="{76B2A21C-6674-384F-BFC8-2751C764F14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3124200"/>
            <a:ext cx="2654300" cy="1676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2949" name="Picture 11" descr="MVC-003F">
            <a:extLst>
              <a:ext uri="{FF2B5EF4-FFF2-40B4-BE49-F238E27FC236}">
                <a16:creationId xmlns:a16="http://schemas.microsoft.com/office/drawing/2014/main" id="{F63C3DE9-0B50-2449-B41E-D9F9B8640BF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92913" y="2592388"/>
            <a:ext cx="2133600" cy="13541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950" name="TextBox 10">
            <a:extLst>
              <a:ext uri="{FF2B5EF4-FFF2-40B4-BE49-F238E27FC236}">
                <a16:creationId xmlns:a16="http://schemas.microsoft.com/office/drawing/2014/main" id="{B6590A8F-7516-0C43-A391-FFFFB66574FD}"/>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82951" name="Picture 3" descr="JMPLogoV3_02.jpg">
            <a:extLst>
              <a:ext uri="{FF2B5EF4-FFF2-40B4-BE49-F238E27FC236}">
                <a16:creationId xmlns:a16="http://schemas.microsoft.com/office/drawing/2014/main" id="{F2904E3A-E54D-154A-84E5-7E5BDFF2552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3" descr="IMG_0750.JPG">
            <a:extLst>
              <a:ext uri="{FF2B5EF4-FFF2-40B4-BE49-F238E27FC236}">
                <a16:creationId xmlns:a16="http://schemas.microsoft.com/office/drawing/2014/main" id="{89348E88-177D-C444-A7C9-67F3E28A370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62600" y="1066800"/>
            <a:ext cx="2459038" cy="17494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82953" name="Picture 12" descr="temp.jpg">
            <a:extLst>
              <a:ext uri="{FF2B5EF4-FFF2-40B4-BE49-F238E27FC236}">
                <a16:creationId xmlns:a16="http://schemas.microsoft.com/office/drawing/2014/main" id="{989FA93F-77EE-934F-8052-7622457513D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25863" y="1516063"/>
            <a:ext cx="2674937"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4" name="Picture 10">
            <a:extLst>
              <a:ext uri="{FF2B5EF4-FFF2-40B4-BE49-F238E27FC236}">
                <a16:creationId xmlns:a16="http://schemas.microsoft.com/office/drawing/2014/main" id="{22E71435-E618-F444-9F92-57002FABBF4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17925" y="4586288"/>
            <a:ext cx="31115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Picture 11">
            <a:extLst>
              <a:ext uri="{FF2B5EF4-FFF2-40B4-BE49-F238E27FC236}">
                <a16:creationId xmlns:a16="http://schemas.microsoft.com/office/drawing/2014/main" id="{B291E6C3-621F-6C48-9818-93C5BA048FA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18350" y="4508500"/>
            <a:ext cx="1808163"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Text Box 4">
            <a:extLst>
              <a:ext uri="{FF2B5EF4-FFF2-40B4-BE49-F238E27FC236}">
                <a16:creationId xmlns:a16="http://schemas.microsoft.com/office/drawing/2014/main" id="{8CA50A56-8103-1B43-A03B-ED2E45A119C3}"/>
              </a:ext>
            </a:extLst>
          </p:cNvPr>
          <p:cNvSpPr txBox="1">
            <a:spLocks noChangeArrowheads="1"/>
          </p:cNvSpPr>
          <p:nvPr/>
        </p:nvSpPr>
        <p:spPr bwMode="auto">
          <a:xfrm>
            <a:off x="2057400" y="3810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cs typeface="Arial" panose="020B0604020202020204" pitchFamily="34" charset="0"/>
              </a:rPr>
              <a:t>About J&amp;M Products, Inc</a:t>
            </a:r>
          </a:p>
        </p:txBody>
      </p:sp>
      <p:sp>
        <p:nvSpPr>
          <p:cNvPr id="32770" name="Text Box 6">
            <a:extLst>
              <a:ext uri="{FF2B5EF4-FFF2-40B4-BE49-F238E27FC236}">
                <a16:creationId xmlns:a16="http://schemas.microsoft.com/office/drawing/2014/main" id="{CFB3C958-D930-8E4E-81C0-AC0B31C75CEF}"/>
              </a:ext>
            </a:extLst>
          </p:cNvPr>
          <p:cNvSpPr txBox="1">
            <a:spLocks noChangeArrowheads="1"/>
          </p:cNvSpPr>
          <p:nvPr/>
        </p:nvSpPr>
        <p:spPr bwMode="auto">
          <a:xfrm>
            <a:off x="762000" y="3725863"/>
            <a:ext cx="7772400" cy="24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buFontTx/>
              <a:buNone/>
            </a:pPr>
            <a:r>
              <a:rPr lang="en-US" altLang="en-US" sz="1800">
                <a:cs typeface="Arial" panose="020B0604020202020204" pitchFamily="34" charset="0"/>
              </a:rPr>
              <a:t>Specializing in:</a:t>
            </a:r>
          </a:p>
          <a:p>
            <a:pPr eaLnBrk="1" hangingPunct="1">
              <a:spcBef>
                <a:spcPct val="50000"/>
              </a:spcBef>
            </a:pPr>
            <a:r>
              <a:rPr lang="en-US" altLang="en-US" sz="1800">
                <a:cs typeface="Arial" panose="020B0604020202020204" pitchFamily="34" charset="0"/>
              </a:rPr>
              <a:t> Line Support Clamps (Hydraulic, Fuel, Electrical, Pneumatic Applications)</a:t>
            </a:r>
          </a:p>
          <a:p>
            <a:pPr eaLnBrk="1" hangingPunct="1">
              <a:spcBef>
                <a:spcPct val="50000"/>
              </a:spcBef>
            </a:pPr>
            <a:r>
              <a:rPr lang="en-US" altLang="en-US" sz="1800">
                <a:cs typeface="Arial" panose="020B0604020202020204" pitchFamily="34" charset="0"/>
              </a:rPr>
              <a:t> Wire Harness Assemblies</a:t>
            </a:r>
          </a:p>
          <a:p>
            <a:pPr eaLnBrk="1" hangingPunct="1">
              <a:spcBef>
                <a:spcPct val="50000"/>
              </a:spcBef>
            </a:pPr>
            <a:endParaRPr lang="en-US" altLang="en-US" sz="1800">
              <a:cs typeface="Arial" panose="020B0604020202020204" pitchFamily="34" charset="0"/>
            </a:endParaRPr>
          </a:p>
          <a:p>
            <a:pPr eaLnBrk="1" hangingPunct="1">
              <a:spcBef>
                <a:spcPct val="50000"/>
              </a:spcBef>
            </a:pPr>
            <a:r>
              <a:rPr lang="en-US" altLang="en-US" sz="1800">
                <a:cs typeface="Arial" panose="020B0604020202020204" pitchFamily="34" charset="0"/>
              </a:rPr>
              <a:t> Reputation for excellent service and flexibility to customer needs</a:t>
            </a:r>
          </a:p>
          <a:p>
            <a:pPr eaLnBrk="1" hangingPunct="1">
              <a:spcBef>
                <a:spcPct val="50000"/>
              </a:spcBef>
            </a:pPr>
            <a:r>
              <a:rPr lang="en-US" altLang="en-US" sz="1800">
                <a:cs typeface="Arial" panose="020B0604020202020204" pitchFamily="34" charset="0"/>
              </a:rPr>
              <a:t> North American operation with well established team</a:t>
            </a:r>
          </a:p>
        </p:txBody>
      </p:sp>
      <p:sp>
        <p:nvSpPr>
          <p:cNvPr id="32771" name="TextBox 10">
            <a:extLst>
              <a:ext uri="{FF2B5EF4-FFF2-40B4-BE49-F238E27FC236}">
                <a16:creationId xmlns:a16="http://schemas.microsoft.com/office/drawing/2014/main" id="{30B61ACC-1E39-544F-B90A-A25FCAAB2054}"/>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32772" name="Picture 16" descr="LineClamp_HomePage2-75.tif">
            <a:extLst>
              <a:ext uri="{FF2B5EF4-FFF2-40B4-BE49-F238E27FC236}">
                <a16:creationId xmlns:a16="http://schemas.microsoft.com/office/drawing/2014/main" id="{AC59ACE6-575F-DF43-A0CA-F596DF1DEC0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2600" y="990600"/>
            <a:ext cx="39512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7" descr="WireHarness_HomePage4-125.tif">
            <a:extLst>
              <a:ext uri="{FF2B5EF4-FFF2-40B4-BE49-F238E27FC236}">
                <a16:creationId xmlns:a16="http://schemas.microsoft.com/office/drawing/2014/main" id="{78504D0C-7201-9A42-8FC7-DEA1B9E0CC4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95825" y="990600"/>
            <a:ext cx="39512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descr="JMPLogoV3_02.jpg">
            <a:extLst>
              <a:ext uri="{FF2B5EF4-FFF2-40B4-BE49-F238E27FC236}">
                <a16:creationId xmlns:a16="http://schemas.microsoft.com/office/drawing/2014/main" id="{9F27E80C-75DB-154B-93E5-40BF1885687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TextBox 10">
            <a:extLst>
              <a:ext uri="{FF2B5EF4-FFF2-40B4-BE49-F238E27FC236}">
                <a16:creationId xmlns:a16="http://schemas.microsoft.com/office/drawing/2014/main" id="{76DF6E47-4D54-864A-9927-48F100AB938F}"/>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86018" name="Picture 3" descr="JMPLogoV3_02.jpg">
            <a:extLst>
              <a:ext uri="{FF2B5EF4-FFF2-40B4-BE49-F238E27FC236}">
                <a16:creationId xmlns:a16="http://schemas.microsoft.com/office/drawing/2014/main" id="{A02A4BFB-C910-7E42-A338-12D05D00CD7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4">
            <a:extLst>
              <a:ext uri="{FF2B5EF4-FFF2-40B4-BE49-F238E27FC236}">
                <a16:creationId xmlns:a16="http://schemas.microsoft.com/office/drawing/2014/main" id="{513697DC-6E39-8740-B9EA-E6879B12A45A}"/>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Organization</a:t>
            </a:r>
          </a:p>
        </p:txBody>
      </p:sp>
      <p:pic>
        <p:nvPicPr>
          <p:cNvPr id="86020" name="Picture 1">
            <a:extLst>
              <a:ext uri="{FF2B5EF4-FFF2-40B4-BE49-F238E27FC236}">
                <a16:creationId xmlns:a16="http://schemas.microsoft.com/office/drawing/2014/main" id="{D146CCEF-6067-974D-83EB-B7CFA1ACC2C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19200"/>
            <a:ext cx="914400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Box 2">
            <a:extLst>
              <a:ext uri="{FF2B5EF4-FFF2-40B4-BE49-F238E27FC236}">
                <a16:creationId xmlns:a16="http://schemas.microsoft.com/office/drawing/2014/main" id="{504548D0-81F5-B544-B25C-08A0DAFE26B4}"/>
              </a:ext>
            </a:extLst>
          </p:cNvPr>
          <p:cNvSpPr txBox="1">
            <a:spLocks noChangeArrowheads="1"/>
          </p:cNvSpPr>
          <p:nvPr/>
        </p:nvSpPr>
        <p:spPr bwMode="auto">
          <a:xfrm>
            <a:off x="615680" y="2082215"/>
            <a:ext cx="333375" cy="2159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a:cs typeface="Arial" panose="020B0604020202020204" pitchFamily="34" charset="0"/>
              </a:rPr>
              <a:t>AG</a:t>
            </a:r>
          </a:p>
        </p:txBody>
      </p:sp>
      <p:sp>
        <p:nvSpPr>
          <p:cNvPr id="86022" name="TextBox 7">
            <a:extLst>
              <a:ext uri="{FF2B5EF4-FFF2-40B4-BE49-F238E27FC236}">
                <a16:creationId xmlns:a16="http://schemas.microsoft.com/office/drawing/2014/main" id="{FEFCEB27-2705-2A46-9D77-161714290363}"/>
              </a:ext>
            </a:extLst>
          </p:cNvPr>
          <p:cNvSpPr txBox="1">
            <a:spLocks noChangeArrowheads="1"/>
          </p:cNvSpPr>
          <p:nvPr/>
        </p:nvSpPr>
        <p:spPr bwMode="auto">
          <a:xfrm>
            <a:off x="8313765" y="2128838"/>
            <a:ext cx="782587" cy="33855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AG +</a:t>
            </a:r>
          </a:p>
          <a:p>
            <a:pPr>
              <a:spcBef>
                <a:spcPct val="0"/>
              </a:spcBef>
              <a:buFontTx/>
              <a:buNone/>
            </a:pPr>
            <a:r>
              <a:rPr lang="en-US" altLang="en-US" sz="800" dirty="0">
                <a:cs typeface="Arial" panose="020B0604020202020204" pitchFamily="34" charset="0"/>
              </a:rPr>
              <a:t>1 outsourced</a:t>
            </a:r>
          </a:p>
        </p:txBody>
      </p:sp>
      <p:sp>
        <p:nvSpPr>
          <p:cNvPr id="86024" name="TextBox 9">
            <a:extLst>
              <a:ext uri="{FF2B5EF4-FFF2-40B4-BE49-F238E27FC236}">
                <a16:creationId xmlns:a16="http://schemas.microsoft.com/office/drawing/2014/main" id="{A9FDE0CC-9A53-6947-8072-F4F44EC90ED6}"/>
              </a:ext>
            </a:extLst>
          </p:cNvPr>
          <p:cNvSpPr txBox="1">
            <a:spLocks noChangeArrowheads="1"/>
          </p:cNvSpPr>
          <p:nvPr/>
        </p:nvSpPr>
        <p:spPr bwMode="auto">
          <a:xfrm>
            <a:off x="3049588" y="4267200"/>
            <a:ext cx="2530949" cy="1384995"/>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None/>
            </a:pPr>
            <a:r>
              <a:rPr lang="en-US" altLang="en-US" sz="1400" dirty="0">
                <a:cs typeface="Arial" panose="020B0604020202020204" pitchFamily="34" charset="0"/>
              </a:rPr>
              <a:t>QA System – Outsourced</a:t>
            </a:r>
          </a:p>
          <a:p>
            <a:pPr>
              <a:spcBef>
                <a:spcPct val="0"/>
              </a:spcBef>
              <a:buFontTx/>
              <a:buNone/>
            </a:pPr>
            <a:r>
              <a:rPr lang="en-US" altLang="en-US" sz="1400" dirty="0">
                <a:cs typeface="Arial" panose="020B0604020202020204" pitchFamily="34" charset="0"/>
              </a:rPr>
              <a:t>I.T – Outsourced</a:t>
            </a:r>
          </a:p>
          <a:p>
            <a:pPr>
              <a:spcBef>
                <a:spcPct val="0"/>
              </a:spcBef>
              <a:buFontTx/>
              <a:buNone/>
            </a:pPr>
            <a:r>
              <a:rPr lang="en-US" altLang="en-US" sz="1400" dirty="0">
                <a:cs typeface="Arial" panose="020B0604020202020204" pitchFamily="34" charset="0"/>
              </a:rPr>
              <a:t>HR – Outsourced w/PEO</a:t>
            </a:r>
          </a:p>
          <a:p>
            <a:pPr>
              <a:spcBef>
                <a:spcPct val="0"/>
              </a:spcBef>
              <a:buFontTx/>
              <a:buNone/>
            </a:pPr>
            <a:r>
              <a:rPr lang="en-US" altLang="en-US" sz="1400" dirty="0">
                <a:cs typeface="Arial" panose="020B0604020202020204" pitchFamily="34" charset="0"/>
              </a:rPr>
              <a:t>Finance – Outsourced w/CPA</a:t>
            </a:r>
          </a:p>
          <a:p>
            <a:pPr>
              <a:spcBef>
                <a:spcPct val="0"/>
              </a:spcBef>
              <a:buFontTx/>
              <a:buNone/>
            </a:pPr>
            <a:endParaRPr lang="en-US" altLang="en-US" sz="1400" dirty="0">
              <a:cs typeface="Arial" panose="020B0604020202020204" pitchFamily="34" charset="0"/>
            </a:endParaRPr>
          </a:p>
          <a:p>
            <a:pPr>
              <a:spcBef>
                <a:spcPct val="0"/>
              </a:spcBef>
              <a:buFontTx/>
              <a:buNone/>
            </a:pPr>
            <a:r>
              <a:rPr lang="en-US" altLang="en-US" sz="1400" dirty="0">
                <a:cs typeface="Arial" panose="020B0604020202020204" pitchFamily="34" charset="0"/>
              </a:rPr>
              <a:t>Recruiting 2x FT positions</a:t>
            </a:r>
          </a:p>
        </p:txBody>
      </p:sp>
      <p:sp>
        <p:nvSpPr>
          <p:cNvPr id="86025" name="TextBox 10">
            <a:extLst>
              <a:ext uri="{FF2B5EF4-FFF2-40B4-BE49-F238E27FC236}">
                <a16:creationId xmlns:a16="http://schemas.microsoft.com/office/drawing/2014/main" id="{96E64F37-51C5-5D45-B22A-A6F6B4B6FB81}"/>
              </a:ext>
            </a:extLst>
          </p:cNvPr>
          <p:cNvSpPr txBox="1">
            <a:spLocks noChangeArrowheads="1"/>
          </p:cNvSpPr>
          <p:nvPr/>
        </p:nvSpPr>
        <p:spPr bwMode="auto">
          <a:xfrm>
            <a:off x="48021" y="2259468"/>
            <a:ext cx="957313" cy="21544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2 + 1 outsourced</a:t>
            </a:r>
          </a:p>
        </p:txBody>
      </p:sp>
      <p:sp>
        <p:nvSpPr>
          <p:cNvPr id="86026" name="TextBox 11">
            <a:extLst>
              <a:ext uri="{FF2B5EF4-FFF2-40B4-BE49-F238E27FC236}">
                <a16:creationId xmlns:a16="http://schemas.microsoft.com/office/drawing/2014/main" id="{083BA393-319F-3544-9FCE-D4F08F52F01D}"/>
              </a:ext>
            </a:extLst>
          </p:cNvPr>
          <p:cNvSpPr txBox="1">
            <a:spLocks noChangeArrowheads="1"/>
          </p:cNvSpPr>
          <p:nvPr/>
        </p:nvSpPr>
        <p:spPr bwMode="auto">
          <a:xfrm>
            <a:off x="1130300" y="2128838"/>
            <a:ext cx="830677" cy="21544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2 + 1 FT open</a:t>
            </a:r>
          </a:p>
        </p:txBody>
      </p:sp>
      <p:sp>
        <p:nvSpPr>
          <p:cNvPr id="86027" name="TextBox 12">
            <a:extLst>
              <a:ext uri="{FF2B5EF4-FFF2-40B4-BE49-F238E27FC236}">
                <a16:creationId xmlns:a16="http://schemas.microsoft.com/office/drawing/2014/main" id="{DA05409D-7350-D744-A672-586195B3A304}"/>
              </a:ext>
            </a:extLst>
          </p:cNvPr>
          <p:cNvSpPr txBox="1">
            <a:spLocks noChangeArrowheads="1"/>
          </p:cNvSpPr>
          <p:nvPr/>
        </p:nvSpPr>
        <p:spPr bwMode="auto">
          <a:xfrm>
            <a:off x="2043113" y="2128838"/>
            <a:ext cx="242374" cy="21544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3</a:t>
            </a:r>
          </a:p>
        </p:txBody>
      </p:sp>
      <p:sp>
        <p:nvSpPr>
          <p:cNvPr id="86028" name="TextBox 13">
            <a:extLst>
              <a:ext uri="{FF2B5EF4-FFF2-40B4-BE49-F238E27FC236}">
                <a16:creationId xmlns:a16="http://schemas.microsoft.com/office/drawing/2014/main" id="{56D07EAB-A123-AD40-8F04-93B6BD45ED12}"/>
              </a:ext>
            </a:extLst>
          </p:cNvPr>
          <p:cNvSpPr txBox="1">
            <a:spLocks noChangeArrowheads="1"/>
          </p:cNvSpPr>
          <p:nvPr/>
        </p:nvSpPr>
        <p:spPr bwMode="auto">
          <a:xfrm>
            <a:off x="2927350" y="2144713"/>
            <a:ext cx="242888" cy="2159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a:cs typeface="Arial" panose="020B0604020202020204" pitchFamily="34" charset="0"/>
              </a:rPr>
              <a:t>1</a:t>
            </a:r>
          </a:p>
        </p:txBody>
      </p:sp>
      <p:sp>
        <p:nvSpPr>
          <p:cNvPr id="86029" name="TextBox 14">
            <a:extLst>
              <a:ext uri="{FF2B5EF4-FFF2-40B4-BE49-F238E27FC236}">
                <a16:creationId xmlns:a16="http://schemas.microsoft.com/office/drawing/2014/main" id="{46BD9D40-F233-7F46-98B0-453E5DAB311A}"/>
              </a:ext>
            </a:extLst>
          </p:cNvPr>
          <p:cNvSpPr txBox="1">
            <a:spLocks noChangeArrowheads="1"/>
          </p:cNvSpPr>
          <p:nvPr/>
        </p:nvSpPr>
        <p:spPr bwMode="auto">
          <a:xfrm>
            <a:off x="4799013" y="2165350"/>
            <a:ext cx="242887" cy="2159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a:cs typeface="Arial" panose="020B0604020202020204" pitchFamily="34" charset="0"/>
              </a:rPr>
              <a:t>4</a:t>
            </a:r>
          </a:p>
        </p:txBody>
      </p:sp>
      <p:sp>
        <p:nvSpPr>
          <p:cNvPr id="17" name="TextBox 2">
            <a:extLst>
              <a:ext uri="{FF2B5EF4-FFF2-40B4-BE49-F238E27FC236}">
                <a16:creationId xmlns:a16="http://schemas.microsoft.com/office/drawing/2014/main" id="{644A4A4C-F8D1-B942-93AE-9FD44E62D5BE}"/>
              </a:ext>
            </a:extLst>
          </p:cNvPr>
          <p:cNvSpPr txBox="1">
            <a:spLocks noChangeArrowheads="1"/>
          </p:cNvSpPr>
          <p:nvPr/>
        </p:nvSpPr>
        <p:spPr bwMode="auto">
          <a:xfrm>
            <a:off x="7898657" y="2057856"/>
            <a:ext cx="332142" cy="21544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CR</a:t>
            </a:r>
          </a:p>
        </p:txBody>
      </p:sp>
      <p:sp>
        <p:nvSpPr>
          <p:cNvPr id="86030" name="TextBox 15">
            <a:extLst>
              <a:ext uri="{FF2B5EF4-FFF2-40B4-BE49-F238E27FC236}">
                <a16:creationId xmlns:a16="http://schemas.microsoft.com/office/drawing/2014/main" id="{47750848-CC86-9046-8FBC-AE159C674CBF}"/>
              </a:ext>
            </a:extLst>
          </p:cNvPr>
          <p:cNvSpPr txBox="1">
            <a:spLocks noChangeArrowheads="1"/>
          </p:cNvSpPr>
          <p:nvPr/>
        </p:nvSpPr>
        <p:spPr bwMode="auto">
          <a:xfrm>
            <a:off x="6517829" y="2145169"/>
            <a:ext cx="870751" cy="21544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1 + outsourced</a:t>
            </a:r>
          </a:p>
        </p:txBody>
      </p:sp>
      <p:sp>
        <p:nvSpPr>
          <p:cNvPr id="86031" name="TextBox 2">
            <a:extLst>
              <a:ext uri="{FF2B5EF4-FFF2-40B4-BE49-F238E27FC236}">
                <a16:creationId xmlns:a16="http://schemas.microsoft.com/office/drawing/2014/main" id="{EB75DFAB-1763-AF4A-8819-35EA4E03DF96}"/>
              </a:ext>
            </a:extLst>
          </p:cNvPr>
          <p:cNvSpPr txBox="1">
            <a:spLocks noChangeArrowheads="1"/>
          </p:cNvSpPr>
          <p:nvPr/>
        </p:nvSpPr>
        <p:spPr bwMode="auto">
          <a:xfrm>
            <a:off x="5851525" y="2122488"/>
            <a:ext cx="541338" cy="2159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a:cs typeface="Arial" panose="020B0604020202020204" pitchFamily="34" charset="0"/>
              </a:rPr>
              <a:t>AG+CR</a:t>
            </a:r>
          </a:p>
        </p:txBody>
      </p:sp>
      <p:sp>
        <p:nvSpPr>
          <p:cNvPr id="86023" name="TextBox 8">
            <a:extLst>
              <a:ext uri="{FF2B5EF4-FFF2-40B4-BE49-F238E27FC236}">
                <a16:creationId xmlns:a16="http://schemas.microsoft.com/office/drawing/2014/main" id="{D4C17E3F-061D-F841-A010-B64FC370A28A}"/>
              </a:ext>
            </a:extLst>
          </p:cNvPr>
          <p:cNvSpPr txBox="1">
            <a:spLocks noChangeArrowheads="1"/>
          </p:cNvSpPr>
          <p:nvPr/>
        </p:nvSpPr>
        <p:spPr bwMode="auto">
          <a:xfrm>
            <a:off x="7440003" y="2222113"/>
            <a:ext cx="832279" cy="276999"/>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600" dirty="0">
                <a:cs typeface="Arial" panose="020B0604020202020204" pitchFamily="34" charset="0"/>
              </a:rPr>
              <a:t>Outsourced PEO +</a:t>
            </a:r>
          </a:p>
          <a:p>
            <a:pPr>
              <a:spcBef>
                <a:spcPct val="0"/>
              </a:spcBef>
              <a:buFontTx/>
              <a:buNone/>
            </a:pPr>
            <a:r>
              <a:rPr lang="en-US" altLang="en-US" sz="600" dirty="0">
                <a:cs typeface="Arial" panose="020B0604020202020204" pitchFamily="34" charset="0"/>
              </a:rPr>
              <a:t>1 FT open</a:t>
            </a:r>
          </a:p>
        </p:txBody>
      </p:sp>
      <p:sp>
        <p:nvSpPr>
          <p:cNvPr id="2" name="12-Point Star 1">
            <a:extLst>
              <a:ext uri="{FF2B5EF4-FFF2-40B4-BE49-F238E27FC236}">
                <a16:creationId xmlns:a16="http://schemas.microsoft.com/office/drawing/2014/main" id="{F7958A35-0F6D-B0C2-4601-3CF477BE743B}"/>
              </a:ext>
            </a:extLst>
          </p:cNvPr>
          <p:cNvSpPr/>
          <p:nvPr/>
        </p:nvSpPr>
        <p:spPr bwMode="auto">
          <a:xfrm>
            <a:off x="7844412" y="2345125"/>
            <a:ext cx="456591" cy="321875"/>
          </a:xfrm>
          <a:prstGeom prst="star12">
            <a:avLst/>
          </a:prstGeom>
          <a:solidFill>
            <a:srgbClr val="92D050">
              <a:alpha val="79110"/>
            </a:srgbClr>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Arial" charset="0"/>
                <a:ea typeface="ＭＳ Ｐゴシック" charset="0"/>
                <a:cs typeface="Arial" charset="0"/>
              </a:rPr>
              <a:t>HIRED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5" name="TextBox 10">
            <a:extLst>
              <a:ext uri="{FF2B5EF4-FFF2-40B4-BE49-F238E27FC236}">
                <a16:creationId xmlns:a16="http://schemas.microsoft.com/office/drawing/2014/main" id="{C8B8382F-D738-EC42-BFEA-06E02175D476}"/>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88066" name="Picture 3" descr="JMPLogoV3_02.jpg">
            <a:extLst>
              <a:ext uri="{FF2B5EF4-FFF2-40B4-BE49-F238E27FC236}">
                <a16:creationId xmlns:a16="http://schemas.microsoft.com/office/drawing/2014/main" id="{825D41A5-134A-2745-ABFA-894904A6E2F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4">
            <a:extLst>
              <a:ext uri="{FF2B5EF4-FFF2-40B4-BE49-F238E27FC236}">
                <a16:creationId xmlns:a16="http://schemas.microsoft.com/office/drawing/2014/main" id="{8F6FB10A-B36A-3B42-A8EA-DDF4797BB552}"/>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Organization</a:t>
            </a:r>
          </a:p>
        </p:txBody>
      </p:sp>
      <p:pic>
        <p:nvPicPr>
          <p:cNvPr id="88068" name="Picture 2">
            <a:extLst>
              <a:ext uri="{FF2B5EF4-FFF2-40B4-BE49-F238E27FC236}">
                <a16:creationId xmlns:a16="http://schemas.microsoft.com/office/drawing/2014/main" id="{82E58AD5-92A3-3A4A-BECA-3AC6C8F0A5F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6725" y="900113"/>
            <a:ext cx="8134350"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Box 6">
            <a:extLst>
              <a:ext uri="{FF2B5EF4-FFF2-40B4-BE49-F238E27FC236}">
                <a16:creationId xmlns:a16="http://schemas.microsoft.com/office/drawing/2014/main" id="{B32783FB-882B-2240-9D68-8C52124FCC8F}"/>
              </a:ext>
            </a:extLst>
          </p:cNvPr>
          <p:cNvSpPr txBox="1">
            <a:spLocks noChangeArrowheads="1"/>
          </p:cNvSpPr>
          <p:nvPr/>
        </p:nvSpPr>
        <p:spPr bwMode="auto">
          <a:xfrm>
            <a:off x="1735138" y="2728913"/>
            <a:ext cx="244475" cy="2159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a:cs typeface="Arial" panose="020B0604020202020204" pitchFamily="34" charset="0"/>
              </a:rPr>
              <a:t>1</a:t>
            </a:r>
          </a:p>
        </p:txBody>
      </p:sp>
      <p:sp>
        <p:nvSpPr>
          <p:cNvPr id="88070" name="TextBox 7">
            <a:extLst>
              <a:ext uri="{FF2B5EF4-FFF2-40B4-BE49-F238E27FC236}">
                <a16:creationId xmlns:a16="http://schemas.microsoft.com/office/drawing/2014/main" id="{4318D14F-0D24-344A-89A5-6691D23D2B50}"/>
              </a:ext>
            </a:extLst>
          </p:cNvPr>
          <p:cNvSpPr txBox="1">
            <a:spLocks noChangeArrowheads="1"/>
          </p:cNvSpPr>
          <p:nvPr/>
        </p:nvSpPr>
        <p:spPr bwMode="auto">
          <a:xfrm>
            <a:off x="1828800" y="3429000"/>
            <a:ext cx="300082" cy="21544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16</a:t>
            </a:r>
          </a:p>
        </p:txBody>
      </p:sp>
      <p:sp>
        <p:nvSpPr>
          <p:cNvPr id="88071" name="TextBox 8">
            <a:extLst>
              <a:ext uri="{FF2B5EF4-FFF2-40B4-BE49-F238E27FC236}">
                <a16:creationId xmlns:a16="http://schemas.microsoft.com/office/drawing/2014/main" id="{10A809D5-36EB-5943-BB8D-3642510EC013}"/>
              </a:ext>
            </a:extLst>
          </p:cNvPr>
          <p:cNvSpPr txBox="1">
            <a:spLocks noChangeArrowheads="1"/>
          </p:cNvSpPr>
          <p:nvPr/>
        </p:nvSpPr>
        <p:spPr bwMode="auto">
          <a:xfrm>
            <a:off x="5257800" y="3429000"/>
            <a:ext cx="300038" cy="2159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a:cs typeface="Arial" panose="020B0604020202020204" pitchFamily="34" charset="0"/>
              </a:rPr>
              <a:t>15</a:t>
            </a:r>
          </a:p>
        </p:txBody>
      </p:sp>
      <p:sp>
        <p:nvSpPr>
          <p:cNvPr id="88072" name="TextBox 9">
            <a:extLst>
              <a:ext uri="{FF2B5EF4-FFF2-40B4-BE49-F238E27FC236}">
                <a16:creationId xmlns:a16="http://schemas.microsoft.com/office/drawing/2014/main" id="{89C0391F-C79C-9D4B-8782-0B6F586E32F6}"/>
              </a:ext>
            </a:extLst>
          </p:cNvPr>
          <p:cNvSpPr txBox="1">
            <a:spLocks noChangeArrowheads="1"/>
          </p:cNvSpPr>
          <p:nvPr/>
        </p:nvSpPr>
        <p:spPr bwMode="auto">
          <a:xfrm>
            <a:off x="6400800" y="3429000"/>
            <a:ext cx="300082" cy="21544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34</a:t>
            </a:r>
          </a:p>
        </p:txBody>
      </p:sp>
      <p:sp>
        <p:nvSpPr>
          <p:cNvPr id="88073" name="TextBox 10">
            <a:extLst>
              <a:ext uri="{FF2B5EF4-FFF2-40B4-BE49-F238E27FC236}">
                <a16:creationId xmlns:a16="http://schemas.microsoft.com/office/drawing/2014/main" id="{ADD1559C-1773-1E4F-A2DB-56735A65B85C}"/>
              </a:ext>
            </a:extLst>
          </p:cNvPr>
          <p:cNvSpPr txBox="1">
            <a:spLocks noChangeArrowheads="1"/>
          </p:cNvSpPr>
          <p:nvPr/>
        </p:nvSpPr>
        <p:spPr bwMode="auto">
          <a:xfrm>
            <a:off x="8048625" y="3457575"/>
            <a:ext cx="333375" cy="214313"/>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a:cs typeface="Arial" panose="020B0604020202020204" pitchFamily="34" charset="0"/>
              </a:rPr>
              <a:t>AG</a:t>
            </a:r>
          </a:p>
        </p:txBody>
      </p:sp>
      <p:sp>
        <p:nvSpPr>
          <p:cNvPr id="88074" name="TextBox 11">
            <a:extLst>
              <a:ext uri="{FF2B5EF4-FFF2-40B4-BE49-F238E27FC236}">
                <a16:creationId xmlns:a16="http://schemas.microsoft.com/office/drawing/2014/main" id="{02B1620D-226B-A648-B3E8-7573CE49A908}"/>
              </a:ext>
            </a:extLst>
          </p:cNvPr>
          <p:cNvSpPr txBox="1">
            <a:spLocks noChangeArrowheads="1"/>
          </p:cNvSpPr>
          <p:nvPr/>
        </p:nvSpPr>
        <p:spPr bwMode="auto">
          <a:xfrm>
            <a:off x="3470275" y="3443288"/>
            <a:ext cx="331788" cy="215900"/>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800" dirty="0">
                <a:cs typeface="Arial" panose="020B0604020202020204" pitchFamily="34" charset="0"/>
              </a:rPr>
              <a:t>CR</a:t>
            </a:r>
          </a:p>
        </p:txBody>
      </p:sp>
      <p:sp>
        <p:nvSpPr>
          <p:cNvPr id="12" name="TextBox 9">
            <a:extLst>
              <a:ext uri="{FF2B5EF4-FFF2-40B4-BE49-F238E27FC236}">
                <a16:creationId xmlns:a16="http://schemas.microsoft.com/office/drawing/2014/main" id="{564386BD-3D01-BB47-B543-58EFE8DD6F1B}"/>
              </a:ext>
            </a:extLst>
          </p:cNvPr>
          <p:cNvSpPr txBox="1">
            <a:spLocks noChangeArrowheads="1"/>
          </p:cNvSpPr>
          <p:nvPr/>
        </p:nvSpPr>
        <p:spPr bwMode="auto">
          <a:xfrm>
            <a:off x="2895600" y="5620380"/>
            <a:ext cx="2835969" cy="738664"/>
          </a:xfrm>
          <a:prstGeom prst="rect">
            <a:avLst/>
          </a:prstGeom>
          <a:solidFill>
            <a:schemeClr val="bg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None/>
            </a:pPr>
            <a:r>
              <a:rPr lang="en-US" altLang="en-US" sz="1400" dirty="0">
                <a:cs typeface="Arial" panose="020B0604020202020204" pitchFamily="34" charset="0"/>
              </a:rPr>
              <a:t>Flexible workforce cross-trained</a:t>
            </a:r>
          </a:p>
          <a:p>
            <a:pPr>
              <a:spcBef>
                <a:spcPct val="0"/>
              </a:spcBef>
              <a:buNone/>
            </a:pPr>
            <a:r>
              <a:rPr lang="en-US" altLang="en-US" sz="1400" dirty="0">
                <a:cs typeface="Arial" panose="020B0604020202020204" pitchFamily="34" charset="0"/>
              </a:rPr>
              <a:t>FT core team, highly experienced</a:t>
            </a:r>
          </a:p>
          <a:p>
            <a:pPr>
              <a:spcBef>
                <a:spcPct val="0"/>
              </a:spcBef>
              <a:buNone/>
            </a:pPr>
            <a:r>
              <a:rPr lang="en-US" altLang="en-US" sz="1400" dirty="0">
                <a:cs typeface="Arial" panose="020B0604020202020204" pitchFamily="34" charset="0"/>
              </a:rPr>
              <a:t>Scale using Temp workforce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0113" name="Picture 9">
            <a:extLst>
              <a:ext uri="{FF2B5EF4-FFF2-40B4-BE49-F238E27FC236}">
                <a16:creationId xmlns:a16="http://schemas.microsoft.com/office/drawing/2014/main" id="{A58CD256-10E2-5345-A836-E726D7D36C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10">
            <a:extLst>
              <a:ext uri="{FF2B5EF4-FFF2-40B4-BE49-F238E27FC236}">
                <a16:creationId xmlns:a16="http://schemas.microsoft.com/office/drawing/2014/main" id="{8E030F28-72C4-6C48-8CFA-EC5DCA9112F4}"/>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90115" name="Picture 3" descr="JMPLogoV3_02.jpg">
            <a:extLst>
              <a:ext uri="{FF2B5EF4-FFF2-40B4-BE49-F238E27FC236}">
                <a16:creationId xmlns:a16="http://schemas.microsoft.com/office/drawing/2014/main" id="{F0DAF2A7-FFAE-444D-9903-AA8AE6D4DD2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4">
            <a:extLst>
              <a:ext uri="{FF2B5EF4-FFF2-40B4-BE49-F238E27FC236}">
                <a16:creationId xmlns:a16="http://schemas.microsoft.com/office/drawing/2014/main" id="{559BD707-979E-BD4E-9A5E-9895C9E103F3}"/>
              </a:ext>
            </a:extLst>
          </p:cNvPr>
          <p:cNvSpPr txBox="1">
            <a:spLocks noChangeArrowheads="1"/>
          </p:cNvSpPr>
          <p:nvPr/>
        </p:nvSpPr>
        <p:spPr bwMode="auto">
          <a:xfrm>
            <a:off x="685800" y="5834063"/>
            <a:ext cx="7696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Customers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1" name="TextBox 10">
            <a:extLst>
              <a:ext uri="{FF2B5EF4-FFF2-40B4-BE49-F238E27FC236}">
                <a16:creationId xmlns:a16="http://schemas.microsoft.com/office/drawing/2014/main" id="{952AF1CD-3476-A744-8814-8CFC609204B1}"/>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92162" name="Picture 3" descr="JMPLogoV3_02.jpg">
            <a:extLst>
              <a:ext uri="{FF2B5EF4-FFF2-40B4-BE49-F238E27FC236}">
                <a16:creationId xmlns:a16="http://schemas.microsoft.com/office/drawing/2014/main" id="{A6059CEC-A5D5-5D4A-B70C-91CB63EB196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4">
            <a:extLst>
              <a:ext uri="{FF2B5EF4-FFF2-40B4-BE49-F238E27FC236}">
                <a16:creationId xmlns:a16="http://schemas.microsoft.com/office/drawing/2014/main" id="{9D649F8B-807B-4B41-B5A8-9DCE5FBFC678}"/>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Market Position</a:t>
            </a:r>
          </a:p>
        </p:txBody>
      </p:sp>
      <p:sp>
        <p:nvSpPr>
          <p:cNvPr id="92164" name="TextBox 1">
            <a:extLst>
              <a:ext uri="{FF2B5EF4-FFF2-40B4-BE49-F238E27FC236}">
                <a16:creationId xmlns:a16="http://schemas.microsoft.com/office/drawing/2014/main" id="{69D00534-9626-9E44-BBE4-9EDE2D27BCDE}"/>
              </a:ext>
            </a:extLst>
          </p:cNvPr>
          <p:cNvSpPr txBox="1">
            <a:spLocks noChangeArrowheads="1"/>
          </p:cNvSpPr>
          <p:nvPr/>
        </p:nvSpPr>
        <p:spPr bwMode="auto">
          <a:xfrm>
            <a:off x="381000" y="6188075"/>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000">
                <a:cs typeface="Arial" panose="020B0604020202020204" pitchFamily="34" charset="0"/>
              </a:rPr>
              <a:t>Note: COVID-19 start date of December 12</a:t>
            </a:r>
            <a:r>
              <a:rPr lang="en-US" altLang="en-US" sz="1000" baseline="30000">
                <a:cs typeface="Arial" panose="020B0604020202020204" pitchFamily="34" charset="0"/>
              </a:rPr>
              <a:t>th</a:t>
            </a:r>
            <a:r>
              <a:rPr lang="en-US" altLang="en-US" sz="1000">
                <a:cs typeface="Arial" panose="020B0604020202020204" pitchFamily="34" charset="0"/>
              </a:rPr>
              <a:t>, 2019</a:t>
            </a:r>
          </a:p>
        </p:txBody>
      </p:sp>
      <p:sp>
        <p:nvSpPr>
          <p:cNvPr id="92165" name="Text Box 37">
            <a:extLst>
              <a:ext uri="{FF2B5EF4-FFF2-40B4-BE49-F238E27FC236}">
                <a16:creationId xmlns:a16="http://schemas.microsoft.com/office/drawing/2014/main" id="{D3280212-042E-8148-993F-967B4B6F8CAE}"/>
              </a:ext>
            </a:extLst>
          </p:cNvPr>
          <p:cNvSpPr txBox="1">
            <a:spLocks noChangeArrowheads="1"/>
          </p:cNvSpPr>
          <p:nvPr/>
        </p:nvSpPr>
        <p:spPr bwMode="auto">
          <a:xfrm>
            <a:off x="866775" y="741363"/>
            <a:ext cx="7086600" cy="4384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50000"/>
              </a:lnSpc>
              <a:spcBef>
                <a:spcPct val="50000"/>
              </a:spcBef>
            </a:pPr>
            <a:r>
              <a:rPr lang="en-US" altLang="en-US" sz="1800" dirty="0"/>
              <a:t>Competitors</a:t>
            </a:r>
          </a:p>
          <a:p>
            <a:pPr lvl="1" eaLnBrk="1" hangingPunct="1">
              <a:lnSpc>
                <a:spcPct val="50000"/>
              </a:lnSpc>
              <a:spcBef>
                <a:spcPct val="50000"/>
              </a:spcBef>
            </a:pPr>
            <a:r>
              <a:rPr lang="en-US" altLang="en-US" sz="1400" dirty="0" err="1"/>
              <a:t>Transdigm</a:t>
            </a:r>
            <a:r>
              <a:rPr lang="en-US" altLang="en-US" sz="1400" dirty="0"/>
              <a:t> (TA &amp; Adel)</a:t>
            </a:r>
          </a:p>
          <a:p>
            <a:pPr lvl="1" eaLnBrk="1" hangingPunct="1">
              <a:lnSpc>
                <a:spcPct val="50000"/>
              </a:lnSpc>
              <a:spcBef>
                <a:spcPct val="50000"/>
              </a:spcBef>
            </a:pPr>
            <a:r>
              <a:rPr lang="en-US" altLang="en-US" sz="1400" dirty="0" err="1"/>
              <a:t>Pacmet</a:t>
            </a:r>
            <a:endParaRPr lang="en-US" altLang="en-US" sz="1400" dirty="0"/>
          </a:p>
          <a:p>
            <a:pPr lvl="1" eaLnBrk="1" hangingPunct="1">
              <a:lnSpc>
                <a:spcPct val="50000"/>
              </a:lnSpc>
              <a:spcBef>
                <a:spcPct val="50000"/>
              </a:spcBef>
            </a:pPr>
            <a:r>
              <a:rPr lang="en-US" altLang="en-US" sz="1400" dirty="0" err="1"/>
              <a:t>Umpco</a:t>
            </a:r>
            <a:endParaRPr lang="en-US" altLang="en-US" sz="1400" dirty="0"/>
          </a:p>
          <a:p>
            <a:pPr eaLnBrk="1" hangingPunct="1">
              <a:lnSpc>
                <a:spcPct val="50000"/>
              </a:lnSpc>
              <a:spcBef>
                <a:spcPct val="50000"/>
              </a:spcBef>
              <a:buFontTx/>
              <a:buNone/>
            </a:pPr>
            <a:endParaRPr lang="en-US" altLang="en-US" sz="1800" dirty="0"/>
          </a:p>
          <a:p>
            <a:pPr eaLnBrk="1" hangingPunct="1">
              <a:lnSpc>
                <a:spcPct val="50000"/>
              </a:lnSpc>
              <a:spcBef>
                <a:spcPct val="50000"/>
              </a:spcBef>
            </a:pPr>
            <a:r>
              <a:rPr lang="en-US" altLang="en-US" sz="1800" dirty="0"/>
              <a:t>Barriers to entry</a:t>
            </a:r>
          </a:p>
          <a:p>
            <a:pPr lvl="1" eaLnBrk="1" hangingPunct="1">
              <a:lnSpc>
                <a:spcPct val="50000"/>
              </a:lnSpc>
              <a:spcBef>
                <a:spcPct val="50000"/>
              </a:spcBef>
            </a:pPr>
            <a:r>
              <a:rPr lang="en-US" altLang="en-US" sz="1400" dirty="0"/>
              <a:t>J&amp;M has proprietary tooling, part numbers, materials</a:t>
            </a:r>
          </a:p>
          <a:p>
            <a:pPr lvl="1" eaLnBrk="1" hangingPunct="1">
              <a:spcBef>
                <a:spcPct val="50000"/>
              </a:spcBef>
            </a:pPr>
            <a:r>
              <a:rPr lang="en-US" altLang="en-US" sz="1400" dirty="0"/>
              <a:t>J&amp;M is listed on drawings, sometimes sole supplier, sometimes alongside TA or Adel</a:t>
            </a:r>
          </a:p>
          <a:p>
            <a:pPr eaLnBrk="1" hangingPunct="1">
              <a:lnSpc>
                <a:spcPct val="50000"/>
              </a:lnSpc>
              <a:spcBef>
                <a:spcPct val="50000"/>
              </a:spcBef>
            </a:pPr>
            <a:endParaRPr lang="en-US" altLang="en-US" sz="1800" dirty="0"/>
          </a:p>
          <a:p>
            <a:pPr eaLnBrk="1" hangingPunct="1">
              <a:lnSpc>
                <a:spcPct val="50000"/>
              </a:lnSpc>
              <a:spcBef>
                <a:spcPct val="50000"/>
              </a:spcBef>
            </a:pPr>
            <a:r>
              <a:rPr lang="en-US" altLang="en-US" sz="1800" dirty="0"/>
              <a:t>Regulatory drivers</a:t>
            </a:r>
          </a:p>
          <a:p>
            <a:pPr lvl="1" eaLnBrk="1" hangingPunct="1">
              <a:lnSpc>
                <a:spcPct val="50000"/>
              </a:lnSpc>
              <a:spcBef>
                <a:spcPct val="50000"/>
              </a:spcBef>
            </a:pPr>
            <a:r>
              <a:rPr lang="en-US" altLang="en-US" sz="1400" dirty="0"/>
              <a:t>SAE committees</a:t>
            </a:r>
          </a:p>
          <a:p>
            <a:pPr lvl="1" eaLnBrk="1" hangingPunct="1">
              <a:lnSpc>
                <a:spcPct val="50000"/>
              </a:lnSpc>
              <a:spcBef>
                <a:spcPct val="50000"/>
              </a:spcBef>
            </a:pPr>
            <a:r>
              <a:rPr lang="en-US" altLang="en-US" sz="1400" dirty="0"/>
              <a:t>NADCAP (PRI) influence</a:t>
            </a:r>
          </a:p>
          <a:p>
            <a:pPr eaLnBrk="1" hangingPunct="1">
              <a:lnSpc>
                <a:spcPct val="50000"/>
              </a:lnSpc>
              <a:spcBef>
                <a:spcPct val="50000"/>
              </a:spcBef>
            </a:pPr>
            <a:endParaRPr lang="en-US" altLang="en-US" sz="1800" dirty="0"/>
          </a:p>
          <a:p>
            <a:pPr eaLnBrk="1" hangingPunct="1">
              <a:lnSpc>
                <a:spcPct val="50000"/>
              </a:lnSpc>
              <a:spcBef>
                <a:spcPct val="50000"/>
              </a:spcBef>
            </a:pPr>
            <a:r>
              <a:rPr lang="en-US" altLang="en-US" sz="1800" dirty="0"/>
              <a:t>Customer relationships</a:t>
            </a:r>
          </a:p>
          <a:p>
            <a:pPr lvl="1" eaLnBrk="1" hangingPunct="1">
              <a:lnSpc>
                <a:spcPct val="50000"/>
              </a:lnSpc>
              <a:spcBef>
                <a:spcPct val="50000"/>
              </a:spcBef>
            </a:pPr>
            <a:r>
              <a:rPr lang="en-US" altLang="en-US" sz="1400" dirty="0"/>
              <a:t>Longevity</a:t>
            </a:r>
          </a:p>
          <a:p>
            <a:pPr lvl="1" eaLnBrk="1" hangingPunct="1">
              <a:lnSpc>
                <a:spcPct val="50000"/>
              </a:lnSpc>
              <a:spcBef>
                <a:spcPct val="50000"/>
              </a:spcBef>
            </a:pPr>
            <a:r>
              <a:rPr lang="en-US" altLang="en-US" sz="1400" dirty="0"/>
              <a:t>Depth of relationships</a:t>
            </a:r>
          </a:p>
          <a:p>
            <a:pPr lvl="1" eaLnBrk="1" hangingPunct="1">
              <a:lnSpc>
                <a:spcPct val="50000"/>
              </a:lnSpc>
              <a:spcBef>
                <a:spcPct val="50000"/>
              </a:spcBef>
            </a:pPr>
            <a:r>
              <a:rPr lang="en-US" altLang="en-US" sz="1400" dirty="0"/>
              <a:t>Willingness to create LTAs, find a deal that works for both parties</a:t>
            </a:r>
          </a:p>
        </p:txBody>
      </p:sp>
      <p:grpSp>
        <p:nvGrpSpPr>
          <p:cNvPr id="92166" name="Group 6">
            <a:extLst>
              <a:ext uri="{FF2B5EF4-FFF2-40B4-BE49-F238E27FC236}">
                <a16:creationId xmlns:a16="http://schemas.microsoft.com/office/drawing/2014/main" id="{9CCAC43D-1990-4446-9111-E6A4338D229D}"/>
              </a:ext>
            </a:extLst>
          </p:cNvPr>
          <p:cNvGrpSpPr>
            <a:grpSpLocks/>
          </p:cNvGrpSpPr>
          <p:nvPr/>
        </p:nvGrpSpPr>
        <p:grpSpPr bwMode="auto">
          <a:xfrm>
            <a:off x="1700213" y="5257800"/>
            <a:ext cx="5667375" cy="723900"/>
            <a:chOff x="1143000" y="5486400"/>
            <a:chExt cx="5668170" cy="724607"/>
          </a:xfrm>
        </p:grpSpPr>
        <p:pic>
          <p:nvPicPr>
            <p:cNvPr id="92167" name="Picture 2">
              <a:extLst>
                <a:ext uri="{FF2B5EF4-FFF2-40B4-BE49-F238E27FC236}">
                  <a16:creationId xmlns:a16="http://schemas.microsoft.com/office/drawing/2014/main" id="{E0D15727-AA73-E04A-BDE4-AAC9052F761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5486400"/>
              <a:ext cx="4854576" cy="6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2">
              <a:extLst>
                <a:ext uri="{FF2B5EF4-FFF2-40B4-BE49-F238E27FC236}">
                  <a16:creationId xmlns:a16="http://schemas.microsoft.com/office/drawing/2014/main" id="{8E733D4C-20D8-A245-ADAD-A703B6EC8B2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20570" y="5515506"/>
              <a:ext cx="990600" cy="695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9" name="Rectangle 9">
              <a:extLst>
                <a:ext uri="{FF2B5EF4-FFF2-40B4-BE49-F238E27FC236}">
                  <a16:creationId xmlns:a16="http://schemas.microsoft.com/office/drawing/2014/main" id="{A2215CDD-CFAB-DA4D-8764-CD5992097DDD}"/>
                </a:ext>
              </a:extLst>
            </p:cNvPr>
            <p:cNvSpPr>
              <a:spLocks noChangeArrowheads="1"/>
            </p:cNvSpPr>
            <p:nvPr/>
          </p:nvSpPr>
          <p:spPr bwMode="auto">
            <a:xfrm>
              <a:off x="5334000" y="5887431"/>
              <a:ext cx="609600" cy="28476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4209" name="Picture 2">
            <a:extLst>
              <a:ext uri="{FF2B5EF4-FFF2-40B4-BE49-F238E27FC236}">
                <a16:creationId xmlns:a16="http://schemas.microsoft.com/office/drawing/2014/main" id="{7E40F6B9-785E-244A-9F69-A468B76B2B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4900" y="990600"/>
            <a:ext cx="69342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extBox 10">
            <a:extLst>
              <a:ext uri="{FF2B5EF4-FFF2-40B4-BE49-F238E27FC236}">
                <a16:creationId xmlns:a16="http://schemas.microsoft.com/office/drawing/2014/main" id="{8FB33DCB-44CA-9F40-8DCD-497F5D31FC6C}"/>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94211" name="Picture 3" descr="JMPLogoV3_02.jpg">
            <a:extLst>
              <a:ext uri="{FF2B5EF4-FFF2-40B4-BE49-F238E27FC236}">
                <a16:creationId xmlns:a16="http://schemas.microsoft.com/office/drawing/2014/main" id="{619F7D53-D962-ED45-B6C7-259726C251D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C76EF4B2-4701-B244-A436-AA4C95253436}"/>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Customer Concentration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96257" name="Group 16">
            <a:extLst>
              <a:ext uri="{FF2B5EF4-FFF2-40B4-BE49-F238E27FC236}">
                <a16:creationId xmlns:a16="http://schemas.microsoft.com/office/drawing/2014/main" id="{C564A55E-C06E-9847-A991-AFAC850C57A4}"/>
              </a:ext>
            </a:extLst>
          </p:cNvPr>
          <p:cNvGrpSpPr>
            <a:grpSpLocks/>
          </p:cNvGrpSpPr>
          <p:nvPr/>
        </p:nvGrpSpPr>
        <p:grpSpPr bwMode="auto">
          <a:xfrm>
            <a:off x="990600" y="1431925"/>
            <a:ext cx="7129463" cy="4940300"/>
            <a:chOff x="990078" y="1478202"/>
            <a:chExt cx="7129551" cy="4941404"/>
          </a:xfrm>
        </p:grpSpPr>
        <p:pic>
          <p:nvPicPr>
            <p:cNvPr id="96266" name="Picture 8">
              <a:extLst>
                <a:ext uri="{FF2B5EF4-FFF2-40B4-BE49-F238E27FC236}">
                  <a16:creationId xmlns:a16="http://schemas.microsoft.com/office/drawing/2014/main" id="{EF34BBBD-3A1B-4C40-8711-1B6C7D81C6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078" y="1478202"/>
              <a:ext cx="3331254" cy="245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7" name="Picture 10">
              <a:extLst>
                <a:ext uri="{FF2B5EF4-FFF2-40B4-BE49-F238E27FC236}">
                  <a16:creationId xmlns:a16="http://schemas.microsoft.com/office/drawing/2014/main" id="{D39FF4EC-877D-DE47-AD2C-97ADCF121B5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8541" y="1478202"/>
              <a:ext cx="3341088" cy="245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8" name="Picture 13">
              <a:extLst>
                <a:ext uri="{FF2B5EF4-FFF2-40B4-BE49-F238E27FC236}">
                  <a16:creationId xmlns:a16="http://schemas.microsoft.com/office/drawing/2014/main" id="{D51906F7-BDDE-8E4C-A47C-EACCCB415E4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6280" y="3900478"/>
              <a:ext cx="3298605" cy="246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9" name="Picture 15">
              <a:extLst>
                <a:ext uri="{FF2B5EF4-FFF2-40B4-BE49-F238E27FC236}">
                  <a16:creationId xmlns:a16="http://schemas.microsoft.com/office/drawing/2014/main" id="{660C035E-F44C-AC42-BFA6-1B076314D67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76341" y="3992717"/>
              <a:ext cx="3218070" cy="242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58" name="TextBox 10">
            <a:extLst>
              <a:ext uri="{FF2B5EF4-FFF2-40B4-BE49-F238E27FC236}">
                <a16:creationId xmlns:a16="http://schemas.microsoft.com/office/drawing/2014/main" id="{1DA5EA7D-FE91-CB41-86A3-CBD028E15483}"/>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96259" name="Picture 3" descr="JMPLogoV3_02.jpg">
            <a:extLst>
              <a:ext uri="{FF2B5EF4-FFF2-40B4-BE49-F238E27FC236}">
                <a16:creationId xmlns:a16="http://schemas.microsoft.com/office/drawing/2014/main" id="{900EAAC8-9416-024F-9CB5-F82855FBD346}"/>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37">
            <a:extLst>
              <a:ext uri="{FF2B5EF4-FFF2-40B4-BE49-F238E27FC236}">
                <a16:creationId xmlns:a16="http://schemas.microsoft.com/office/drawing/2014/main" id="{D3E49635-38FB-3C40-BAC8-227E6A88B3E4}"/>
              </a:ext>
            </a:extLst>
          </p:cNvPr>
          <p:cNvSpPr txBox="1">
            <a:spLocks noChangeArrowheads="1"/>
          </p:cNvSpPr>
          <p:nvPr/>
        </p:nvSpPr>
        <p:spPr bwMode="auto">
          <a:xfrm>
            <a:off x="1828800" y="762000"/>
            <a:ext cx="7086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50000"/>
              </a:lnSpc>
              <a:spcBef>
                <a:spcPct val="50000"/>
              </a:spcBef>
            </a:pPr>
            <a:r>
              <a:rPr lang="en-US" altLang="en-US" sz="1400"/>
              <a:t>Over 500 customers</a:t>
            </a:r>
          </a:p>
          <a:p>
            <a:pPr eaLnBrk="1" hangingPunct="1">
              <a:lnSpc>
                <a:spcPct val="50000"/>
              </a:lnSpc>
              <a:spcBef>
                <a:spcPct val="50000"/>
              </a:spcBef>
            </a:pPr>
            <a:r>
              <a:rPr lang="en-US" altLang="en-US" sz="1400"/>
              <a:t>Largest concentration (sales $) Boeing Distribution Services (KLX)</a:t>
            </a:r>
          </a:p>
          <a:p>
            <a:pPr eaLnBrk="1" hangingPunct="1">
              <a:lnSpc>
                <a:spcPct val="50000"/>
              </a:lnSpc>
              <a:spcBef>
                <a:spcPct val="50000"/>
              </a:spcBef>
            </a:pPr>
            <a:r>
              <a:rPr lang="en-US" altLang="en-US" sz="1400"/>
              <a:t>No seasonality</a:t>
            </a:r>
          </a:p>
        </p:txBody>
      </p:sp>
      <p:sp>
        <p:nvSpPr>
          <p:cNvPr id="96261" name="Text Box 4">
            <a:extLst>
              <a:ext uri="{FF2B5EF4-FFF2-40B4-BE49-F238E27FC236}">
                <a16:creationId xmlns:a16="http://schemas.microsoft.com/office/drawing/2014/main" id="{5B9EABA2-6E79-884F-880C-AAA49381DBA7}"/>
              </a:ext>
            </a:extLst>
          </p:cNvPr>
          <p:cNvSpPr txBox="1">
            <a:spLocks noChangeArrowheads="1"/>
          </p:cNvSpPr>
          <p:nvPr/>
        </p:nvSpPr>
        <p:spPr bwMode="auto">
          <a:xfrm>
            <a:off x="685800" y="2286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Customer Concentration</a:t>
            </a:r>
          </a:p>
        </p:txBody>
      </p:sp>
      <p:sp>
        <p:nvSpPr>
          <p:cNvPr id="2" name="Rounded Rectangle 1">
            <a:extLst>
              <a:ext uri="{FF2B5EF4-FFF2-40B4-BE49-F238E27FC236}">
                <a16:creationId xmlns:a16="http://schemas.microsoft.com/office/drawing/2014/main" id="{05F8CEDF-DCF0-0B41-A9E7-C761F70E8A5B}"/>
              </a:ext>
            </a:extLst>
          </p:cNvPr>
          <p:cNvSpPr/>
          <p:nvPr/>
        </p:nvSpPr>
        <p:spPr bwMode="auto">
          <a:xfrm>
            <a:off x="2286000" y="2438400"/>
            <a:ext cx="811213" cy="474663"/>
          </a:xfrm>
          <a:prstGeom prst="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eaLnBrk="1" hangingPunct="1">
              <a:defRPr/>
            </a:pPr>
            <a:r>
              <a:rPr lang="en-US" sz="1100" dirty="0">
                <a:solidFill>
                  <a:schemeClr val="tx1"/>
                </a:solidFill>
              </a:rPr>
              <a:t>2018</a:t>
            </a:r>
          </a:p>
          <a:p>
            <a:pPr algn="ctr" eaLnBrk="1" hangingPunct="1">
              <a:defRPr/>
            </a:pPr>
            <a:r>
              <a:rPr lang="en-US" sz="1100" dirty="0">
                <a:solidFill>
                  <a:schemeClr val="tx1"/>
                </a:solidFill>
              </a:rPr>
              <a:t>$10.8 MM</a:t>
            </a:r>
          </a:p>
        </p:txBody>
      </p:sp>
      <p:sp>
        <p:nvSpPr>
          <p:cNvPr id="12" name="Rounded Rectangle 11">
            <a:extLst>
              <a:ext uri="{FF2B5EF4-FFF2-40B4-BE49-F238E27FC236}">
                <a16:creationId xmlns:a16="http://schemas.microsoft.com/office/drawing/2014/main" id="{F27678A3-16FD-B040-B411-C9F1CAB22774}"/>
              </a:ext>
            </a:extLst>
          </p:cNvPr>
          <p:cNvSpPr/>
          <p:nvPr/>
        </p:nvSpPr>
        <p:spPr bwMode="auto">
          <a:xfrm>
            <a:off x="6096000" y="2427288"/>
            <a:ext cx="811213" cy="473075"/>
          </a:xfrm>
          <a:prstGeom prst="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eaLnBrk="1" hangingPunct="1">
              <a:defRPr/>
            </a:pPr>
            <a:r>
              <a:rPr lang="en-US" sz="1100" dirty="0">
                <a:solidFill>
                  <a:schemeClr val="tx1"/>
                </a:solidFill>
              </a:rPr>
              <a:t>2019</a:t>
            </a:r>
          </a:p>
          <a:p>
            <a:pPr algn="ctr" eaLnBrk="1" hangingPunct="1">
              <a:defRPr/>
            </a:pPr>
            <a:r>
              <a:rPr lang="en-US" sz="1100" dirty="0">
                <a:solidFill>
                  <a:schemeClr val="tx1"/>
                </a:solidFill>
              </a:rPr>
              <a:t>$10.4 MM</a:t>
            </a:r>
          </a:p>
        </p:txBody>
      </p:sp>
      <p:sp>
        <p:nvSpPr>
          <p:cNvPr id="13" name="Rounded Rectangle 12">
            <a:extLst>
              <a:ext uri="{FF2B5EF4-FFF2-40B4-BE49-F238E27FC236}">
                <a16:creationId xmlns:a16="http://schemas.microsoft.com/office/drawing/2014/main" id="{EAC1BA8D-6379-104E-8CA7-BA05ACACBC42}"/>
              </a:ext>
            </a:extLst>
          </p:cNvPr>
          <p:cNvSpPr/>
          <p:nvPr/>
        </p:nvSpPr>
        <p:spPr bwMode="auto">
          <a:xfrm>
            <a:off x="2384425" y="4921250"/>
            <a:ext cx="811213" cy="474663"/>
          </a:xfrm>
          <a:prstGeom prst="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eaLnBrk="1" hangingPunct="1">
              <a:defRPr/>
            </a:pPr>
            <a:r>
              <a:rPr lang="en-US" sz="1100" dirty="0">
                <a:solidFill>
                  <a:schemeClr val="tx1"/>
                </a:solidFill>
              </a:rPr>
              <a:t>2020</a:t>
            </a:r>
          </a:p>
          <a:p>
            <a:pPr algn="ctr" eaLnBrk="1" hangingPunct="1">
              <a:defRPr/>
            </a:pPr>
            <a:r>
              <a:rPr lang="en-US" sz="1100" dirty="0">
                <a:solidFill>
                  <a:schemeClr val="tx1"/>
                </a:solidFill>
              </a:rPr>
              <a:t>$8.3 MM</a:t>
            </a:r>
          </a:p>
        </p:txBody>
      </p:sp>
      <p:sp>
        <p:nvSpPr>
          <p:cNvPr id="14" name="Rounded Rectangle 13">
            <a:extLst>
              <a:ext uri="{FF2B5EF4-FFF2-40B4-BE49-F238E27FC236}">
                <a16:creationId xmlns:a16="http://schemas.microsoft.com/office/drawing/2014/main" id="{24F4CDAF-AE27-E845-94A8-F770226874A5}"/>
              </a:ext>
            </a:extLst>
          </p:cNvPr>
          <p:cNvSpPr/>
          <p:nvPr/>
        </p:nvSpPr>
        <p:spPr bwMode="auto">
          <a:xfrm>
            <a:off x="6096000" y="4921250"/>
            <a:ext cx="811213" cy="474663"/>
          </a:xfrm>
          <a:prstGeom prst="round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wrap="none"/>
          <a:lstStyle/>
          <a:p>
            <a:pPr algn="ctr" eaLnBrk="1" hangingPunct="1">
              <a:defRPr/>
            </a:pPr>
            <a:r>
              <a:rPr lang="en-US" sz="1100" dirty="0">
                <a:solidFill>
                  <a:schemeClr val="tx1"/>
                </a:solidFill>
              </a:rPr>
              <a:t>2021</a:t>
            </a:r>
          </a:p>
          <a:p>
            <a:pPr algn="ctr" eaLnBrk="1" hangingPunct="1">
              <a:defRPr/>
            </a:pPr>
            <a:r>
              <a:rPr lang="en-US" sz="1100" dirty="0">
                <a:solidFill>
                  <a:schemeClr val="tx1"/>
                </a:solidFill>
              </a:rPr>
              <a:t>$7.6 MM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1CF913-74AB-627E-ABCB-E5A07F1149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481" y="3276600"/>
            <a:ext cx="8648902" cy="2613216"/>
          </a:xfrm>
          <a:prstGeom prst="rect">
            <a:avLst/>
          </a:prstGeom>
        </p:spPr>
      </p:pic>
      <p:sp>
        <p:nvSpPr>
          <p:cNvPr id="98305" name="TextBox 10">
            <a:extLst>
              <a:ext uri="{FF2B5EF4-FFF2-40B4-BE49-F238E27FC236}">
                <a16:creationId xmlns:a16="http://schemas.microsoft.com/office/drawing/2014/main" id="{73DD1806-A60B-3A44-AB82-70456D96F6A8}"/>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98306" name="Picture 3" descr="JMPLogoV3_02.jpg">
            <a:extLst>
              <a:ext uri="{FF2B5EF4-FFF2-40B4-BE49-F238E27FC236}">
                <a16:creationId xmlns:a16="http://schemas.microsoft.com/office/drawing/2014/main" id="{1965F905-E6DB-E245-A677-1A215A798A3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4">
            <a:extLst>
              <a:ext uri="{FF2B5EF4-FFF2-40B4-BE49-F238E27FC236}">
                <a16:creationId xmlns:a16="http://schemas.microsoft.com/office/drawing/2014/main" id="{F059BD4F-9260-8C47-BD37-6FACA5F7F465}"/>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dirty="0"/>
              <a:t>Booking and Sales Consistency</a:t>
            </a:r>
          </a:p>
        </p:txBody>
      </p:sp>
      <p:sp>
        <p:nvSpPr>
          <p:cNvPr id="98308" name="TextBox 1">
            <a:extLst>
              <a:ext uri="{FF2B5EF4-FFF2-40B4-BE49-F238E27FC236}">
                <a16:creationId xmlns:a16="http://schemas.microsoft.com/office/drawing/2014/main" id="{966E5F56-FD2A-0649-899D-AD9E69ED2D77}"/>
              </a:ext>
            </a:extLst>
          </p:cNvPr>
          <p:cNvSpPr txBox="1">
            <a:spLocks noChangeArrowheads="1"/>
          </p:cNvSpPr>
          <p:nvPr/>
        </p:nvSpPr>
        <p:spPr bwMode="auto">
          <a:xfrm>
            <a:off x="381000" y="6188075"/>
            <a:ext cx="3048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000">
                <a:cs typeface="Arial" panose="020B0604020202020204" pitchFamily="34" charset="0"/>
              </a:rPr>
              <a:t>Note: COVID-19 start date of December 12</a:t>
            </a:r>
            <a:r>
              <a:rPr lang="en-US" altLang="en-US" sz="1000" baseline="30000">
                <a:cs typeface="Arial" panose="020B0604020202020204" pitchFamily="34" charset="0"/>
              </a:rPr>
              <a:t>th</a:t>
            </a:r>
            <a:r>
              <a:rPr lang="en-US" altLang="en-US" sz="1000">
                <a:cs typeface="Arial" panose="020B0604020202020204" pitchFamily="34" charset="0"/>
              </a:rPr>
              <a:t>, 2019</a:t>
            </a:r>
          </a:p>
        </p:txBody>
      </p:sp>
      <p:sp>
        <p:nvSpPr>
          <p:cNvPr id="98309" name="Text Box 37">
            <a:extLst>
              <a:ext uri="{FF2B5EF4-FFF2-40B4-BE49-F238E27FC236}">
                <a16:creationId xmlns:a16="http://schemas.microsoft.com/office/drawing/2014/main" id="{3ADAF6EB-822A-6F4C-B466-3B2A7EB360CF}"/>
              </a:ext>
            </a:extLst>
          </p:cNvPr>
          <p:cNvSpPr txBox="1">
            <a:spLocks noChangeArrowheads="1"/>
          </p:cNvSpPr>
          <p:nvPr/>
        </p:nvSpPr>
        <p:spPr bwMode="auto">
          <a:xfrm>
            <a:off x="488950" y="762000"/>
            <a:ext cx="7086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50000"/>
              </a:lnSpc>
              <a:spcBef>
                <a:spcPct val="50000"/>
              </a:spcBef>
            </a:pPr>
            <a:r>
              <a:rPr lang="en-US" altLang="en-US" sz="2000"/>
              <a:t>discussion</a:t>
            </a:r>
          </a:p>
          <a:p>
            <a:pPr eaLnBrk="1" hangingPunct="1">
              <a:lnSpc>
                <a:spcPct val="50000"/>
              </a:lnSpc>
              <a:spcBef>
                <a:spcPct val="50000"/>
              </a:spcBef>
            </a:pPr>
            <a:endParaRPr lang="en-US" altLang="en-US" sz="1600"/>
          </a:p>
          <a:p>
            <a:pPr lvl="1" eaLnBrk="1" hangingPunct="1">
              <a:lnSpc>
                <a:spcPct val="50000"/>
              </a:lnSpc>
              <a:spcBef>
                <a:spcPct val="50000"/>
              </a:spcBef>
            </a:pPr>
            <a:endParaRPr lang="en-US" altLang="en-US" sz="1600"/>
          </a:p>
          <a:p>
            <a:pPr eaLnBrk="1" hangingPunct="1">
              <a:lnSpc>
                <a:spcPct val="50000"/>
              </a:lnSpc>
              <a:spcBef>
                <a:spcPct val="50000"/>
              </a:spcBef>
            </a:pPr>
            <a:endParaRPr lang="en-US" altLang="en-US" sz="2000"/>
          </a:p>
        </p:txBody>
      </p:sp>
      <p:sp>
        <p:nvSpPr>
          <p:cNvPr id="58377" name="TextBox 11">
            <a:extLst>
              <a:ext uri="{FF2B5EF4-FFF2-40B4-BE49-F238E27FC236}">
                <a16:creationId xmlns:a16="http://schemas.microsoft.com/office/drawing/2014/main" id="{7BFF770D-8744-DF46-8088-100AEFE82CEF}"/>
              </a:ext>
            </a:extLst>
          </p:cNvPr>
          <p:cNvSpPr txBox="1">
            <a:spLocks noChangeArrowheads="1"/>
          </p:cNvSpPr>
          <p:nvPr/>
        </p:nvSpPr>
        <p:spPr bwMode="auto">
          <a:xfrm>
            <a:off x="4294137" y="3925644"/>
            <a:ext cx="787400" cy="369887"/>
          </a:xfrm>
          <a:prstGeom prst="rect">
            <a:avLst/>
          </a:prstGeom>
          <a:ln/>
        </p:spPr>
        <p:style>
          <a:lnRef idx="2">
            <a:schemeClr val="accent6"/>
          </a:lnRef>
          <a:fillRef idx="1">
            <a:schemeClr val="lt1"/>
          </a:fillRef>
          <a:effectRef idx="0">
            <a:schemeClr val="accent6"/>
          </a:effectRef>
          <a:fontRef idx="minor">
            <a:schemeClr val="dk1"/>
          </a:fontRef>
        </p:style>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b="1" dirty="0"/>
              <a:t>Sales</a:t>
            </a:r>
          </a:p>
        </p:txBody>
      </p:sp>
      <p:grpSp>
        <p:nvGrpSpPr>
          <p:cNvPr id="7" name="Group 6">
            <a:extLst>
              <a:ext uri="{FF2B5EF4-FFF2-40B4-BE49-F238E27FC236}">
                <a16:creationId xmlns:a16="http://schemas.microsoft.com/office/drawing/2014/main" id="{17F4F622-3B78-08EC-F113-3C332C0C3FE2}"/>
              </a:ext>
            </a:extLst>
          </p:cNvPr>
          <p:cNvGrpSpPr/>
          <p:nvPr/>
        </p:nvGrpSpPr>
        <p:grpSpPr>
          <a:xfrm>
            <a:off x="5081537" y="3297789"/>
            <a:ext cx="781050" cy="798512"/>
            <a:chOff x="5295900" y="3379788"/>
            <a:chExt cx="781050" cy="798512"/>
          </a:xfrm>
        </p:grpSpPr>
        <p:sp>
          <p:nvSpPr>
            <p:cNvPr id="98314" name="Up Arrow 6">
              <a:extLst>
                <a:ext uri="{FF2B5EF4-FFF2-40B4-BE49-F238E27FC236}">
                  <a16:creationId xmlns:a16="http://schemas.microsoft.com/office/drawing/2014/main" id="{DA5D2AED-FE03-144F-B23E-38F183428E74}"/>
                </a:ext>
              </a:extLst>
            </p:cNvPr>
            <p:cNvSpPr>
              <a:spLocks noChangeArrowheads="1"/>
            </p:cNvSpPr>
            <p:nvPr/>
          </p:nvSpPr>
          <p:spPr bwMode="auto">
            <a:xfrm>
              <a:off x="5562600" y="3379788"/>
              <a:ext cx="228600" cy="536575"/>
            </a:xfrm>
            <a:prstGeom prst="upArrow">
              <a:avLst>
                <a:gd name="adj1" fmla="val 50000"/>
                <a:gd name="adj2" fmla="val 49900"/>
              </a:avLst>
            </a:prstGeom>
            <a:solidFill>
              <a:schemeClr val="accent1"/>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98316" name="TextBox 14">
              <a:extLst>
                <a:ext uri="{FF2B5EF4-FFF2-40B4-BE49-F238E27FC236}">
                  <a16:creationId xmlns:a16="http://schemas.microsoft.com/office/drawing/2014/main" id="{64FFD7A9-E4FD-3A43-B147-1CC6F26EC618}"/>
                </a:ext>
              </a:extLst>
            </p:cNvPr>
            <p:cNvSpPr txBox="1">
              <a:spLocks noChangeArrowheads="1"/>
            </p:cNvSpPr>
            <p:nvPr/>
          </p:nvSpPr>
          <p:spPr bwMode="auto">
            <a:xfrm>
              <a:off x="5295900" y="3916363"/>
              <a:ext cx="7810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100">
                  <a:cs typeface="Arial" panose="020B0604020202020204" pitchFamily="34" charset="0"/>
                </a:rPr>
                <a:t>Feb 2017</a:t>
              </a:r>
            </a:p>
          </p:txBody>
        </p:sp>
      </p:grpSp>
      <p:grpSp>
        <p:nvGrpSpPr>
          <p:cNvPr id="8" name="Group 7">
            <a:extLst>
              <a:ext uri="{FF2B5EF4-FFF2-40B4-BE49-F238E27FC236}">
                <a16:creationId xmlns:a16="http://schemas.microsoft.com/office/drawing/2014/main" id="{AEEB4C5D-16B7-7029-3844-B1D6890143CD}"/>
              </a:ext>
            </a:extLst>
          </p:cNvPr>
          <p:cNvGrpSpPr/>
          <p:nvPr/>
        </p:nvGrpSpPr>
        <p:grpSpPr>
          <a:xfrm>
            <a:off x="6915943" y="3262313"/>
            <a:ext cx="779463" cy="781050"/>
            <a:chOff x="7245350" y="3375025"/>
            <a:chExt cx="779463" cy="781050"/>
          </a:xfrm>
        </p:grpSpPr>
        <p:sp>
          <p:nvSpPr>
            <p:cNvPr id="98315" name="Up Arrow 13">
              <a:extLst>
                <a:ext uri="{FF2B5EF4-FFF2-40B4-BE49-F238E27FC236}">
                  <a16:creationId xmlns:a16="http://schemas.microsoft.com/office/drawing/2014/main" id="{96E32E74-B7CD-BA4A-9513-BDFF4F82F943}"/>
                </a:ext>
              </a:extLst>
            </p:cNvPr>
            <p:cNvSpPr>
              <a:spLocks noChangeArrowheads="1"/>
            </p:cNvSpPr>
            <p:nvPr/>
          </p:nvSpPr>
          <p:spPr bwMode="auto">
            <a:xfrm>
              <a:off x="7570788" y="3375025"/>
              <a:ext cx="228600" cy="538163"/>
            </a:xfrm>
            <a:prstGeom prst="upArrow">
              <a:avLst>
                <a:gd name="adj1" fmla="val 50000"/>
                <a:gd name="adj2" fmla="val 50048"/>
              </a:avLst>
            </a:prstGeom>
            <a:solidFill>
              <a:schemeClr val="accent1"/>
            </a:solidFill>
            <a:ln w="9525" algn="ctr">
              <a:solidFill>
                <a:schemeClr val="tx1"/>
              </a:solidFill>
              <a:round/>
              <a:headEnd/>
              <a:tailEnd/>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sp>
          <p:nvSpPr>
            <p:cNvPr id="98317" name="TextBox 15">
              <a:extLst>
                <a:ext uri="{FF2B5EF4-FFF2-40B4-BE49-F238E27FC236}">
                  <a16:creationId xmlns:a16="http://schemas.microsoft.com/office/drawing/2014/main" id="{26DEBEF3-D41D-EF41-BFAD-CE44659893B1}"/>
                </a:ext>
              </a:extLst>
            </p:cNvPr>
            <p:cNvSpPr txBox="1">
              <a:spLocks noChangeArrowheads="1"/>
            </p:cNvSpPr>
            <p:nvPr/>
          </p:nvSpPr>
          <p:spPr bwMode="auto">
            <a:xfrm>
              <a:off x="7245350" y="3894138"/>
              <a:ext cx="7794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100">
                  <a:cs typeface="Arial" panose="020B0604020202020204" pitchFamily="34" charset="0"/>
                </a:rPr>
                <a:t>Mar 2020</a:t>
              </a:r>
            </a:p>
          </p:txBody>
        </p:sp>
      </p:grpSp>
      <p:sp>
        <p:nvSpPr>
          <p:cNvPr id="21" name="TextBox 20">
            <a:extLst>
              <a:ext uri="{FF2B5EF4-FFF2-40B4-BE49-F238E27FC236}">
                <a16:creationId xmlns:a16="http://schemas.microsoft.com/office/drawing/2014/main" id="{435D0D19-1A94-194E-8943-6B79F9814F6F}"/>
              </a:ext>
            </a:extLst>
          </p:cNvPr>
          <p:cNvSpPr txBox="1"/>
          <p:nvPr/>
        </p:nvSpPr>
        <p:spPr>
          <a:xfrm>
            <a:off x="442119" y="3210022"/>
            <a:ext cx="487362" cy="254000"/>
          </a:xfrm>
          <a:prstGeom prst="rect">
            <a:avLst/>
          </a:prstGeom>
          <a:noFill/>
        </p:spPr>
        <p:txBody>
          <a:bodyPr wrap="none">
            <a:spAutoFit/>
          </a:bodyPr>
          <a:lstStyle/>
          <a:p>
            <a:pPr>
              <a:defRPr/>
            </a:pPr>
            <a:r>
              <a:rPr lang="en-US" sz="1050" b="1" dirty="0"/>
              <a:t>2009</a:t>
            </a:r>
          </a:p>
        </p:txBody>
      </p:sp>
      <p:sp>
        <p:nvSpPr>
          <p:cNvPr id="22" name="TextBox 21">
            <a:extLst>
              <a:ext uri="{FF2B5EF4-FFF2-40B4-BE49-F238E27FC236}">
                <a16:creationId xmlns:a16="http://schemas.microsoft.com/office/drawing/2014/main" id="{092A2D5E-67EC-194A-92F2-CA69508C5227}"/>
              </a:ext>
            </a:extLst>
          </p:cNvPr>
          <p:cNvSpPr txBox="1"/>
          <p:nvPr/>
        </p:nvSpPr>
        <p:spPr>
          <a:xfrm>
            <a:off x="8395183" y="3226678"/>
            <a:ext cx="486030" cy="253916"/>
          </a:xfrm>
          <a:prstGeom prst="rect">
            <a:avLst/>
          </a:prstGeom>
          <a:noFill/>
        </p:spPr>
        <p:txBody>
          <a:bodyPr wrap="none">
            <a:spAutoFit/>
          </a:bodyPr>
          <a:lstStyle/>
          <a:p>
            <a:pPr>
              <a:defRPr/>
            </a:pPr>
            <a:r>
              <a:rPr lang="en-US" sz="1050" b="1" dirty="0"/>
              <a:t>2022</a:t>
            </a:r>
          </a:p>
        </p:txBody>
      </p:sp>
      <p:pic>
        <p:nvPicPr>
          <p:cNvPr id="4" name="Picture 3">
            <a:extLst>
              <a:ext uri="{FF2B5EF4-FFF2-40B4-BE49-F238E27FC236}">
                <a16:creationId xmlns:a16="http://schemas.microsoft.com/office/drawing/2014/main" id="{AFB4FA28-643B-24B9-6715-70C0998F4F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252" y="626174"/>
            <a:ext cx="8625293" cy="2613216"/>
          </a:xfrm>
          <a:prstGeom prst="rect">
            <a:avLst/>
          </a:prstGeom>
        </p:spPr>
      </p:pic>
      <p:sp>
        <p:nvSpPr>
          <p:cNvPr id="2" name="TextBox 1">
            <a:extLst>
              <a:ext uri="{FF2B5EF4-FFF2-40B4-BE49-F238E27FC236}">
                <a16:creationId xmlns:a16="http://schemas.microsoft.com/office/drawing/2014/main" id="{FFF2CE7B-C2B0-6241-8254-F944E05DEC3B}"/>
              </a:ext>
            </a:extLst>
          </p:cNvPr>
          <p:cNvSpPr txBox="1"/>
          <p:nvPr/>
        </p:nvSpPr>
        <p:spPr>
          <a:xfrm>
            <a:off x="66675" y="1997640"/>
            <a:ext cx="455574" cy="253916"/>
          </a:xfrm>
          <a:prstGeom prst="rect">
            <a:avLst/>
          </a:prstGeom>
          <a:noFill/>
        </p:spPr>
        <p:txBody>
          <a:bodyPr wrap="none">
            <a:spAutoFit/>
          </a:bodyPr>
          <a:lstStyle/>
          <a:p>
            <a:pPr>
              <a:defRPr/>
            </a:pPr>
            <a:r>
              <a:rPr lang="en-US" sz="1050" b="1" dirty="0"/>
              <a:t>600-</a:t>
            </a:r>
          </a:p>
        </p:txBody>
      </p:sp>
      <p:sp>
        <p:nvSpPr>
          <p:cNvPr id="16" name="TextBox 15">
            <a:extLst>
              <a:ext uri="{FF2B5EF4-FFF2-40B4-BE49-F238E27FC236}">
                <a16:creationId xmlns:a16="http://schemas.microsoft.com/office/drawing/2014/main" id="{2D3161E8-534E-4048-A444-4D15F37C7A80}"/>
              </a:ext>
            </a:extLst>
          </p:cNvPr>
          <p:cNvSpPr txBox="1"/>
          <p:nvPr/>
        </p:nvSpPr>
        <p:spPr>
          <a:xfrm>
            <a:off x="66675" y="1667588"/>
            <a:ext cx="455574" cy="253916"/>
          </a:xfrm>
          <a:prstGeom prst="rect">
            <a:avLst/>
          </a:prstGeom>
          <a:noFill/>
        </p:spPr>
        <p:txBody>
          <a:bodyPr wrap="none">
            <a:spAutoFit/>
          </a:bodyPr>
          <a:lstStyle/>
          <a:p>
            <a:pPr>
              <a:defRPr/>
            </a:pPr>
            <a:r>
              <a:rPr lang="en-US" sz="1050" b="1" dirty="0"/>
              <a:t>800-</a:t>
            </a:r>
          </a:p>
        </p:txBody>
      </p:sp>
      <p:sp>
        <p:nvSpPr>
          <p:cNvPr id="19" name="TextBox 18">
            <a:extLst>
              <a:ext uri="{FF2B5EF4-FFF2-40B4-BE49-F238E27FC236}">
                <a16:creationId xmlns:a16="http://schemas.microsoft.com/office/drawing/2014/main" id="{9A7DC572-8A7A-3145-8B27-FC5BA192CCAA}"/>
              </a:ext>
            </a:extLst>
          </p:cNvPr>
          <p:cNvSpPr txBox="1"/>
          <p:nvPr/>
        </p:nvSpPr>
        <p:spPr>
          <a:xfrm>
            <a:off x="66675" y="2301478"/>
            <a:ext cx="455574" cy="253916"/>
          </a:xfrm>
          <a:prstGeom prst="rect">
            <a:avLst/>
          </a:prstGeom>
          <a:noFill/>
        </p:spPr>
        <p:txBody>
          <a:bodyPr wrap="none">
            <a:spAutoFit/>
          </a:bodyPr>
          <a:lstStyle/>
          <a:p>
            <a:pPr>
              <a:defRPr/>
            </a:pPr>
            <a:r>
              <a:rPr lang="en-US" sz="1050" b="1" dirty="0"/>
              <a:t>400-</a:t>
            </a:r>
          </a:p>
        </p:txBody>
      </p:sp>
      <p:sp>
        <p:nvSpPr>
          <p:cNvPr id="58376" name="TextBox 5">
            <a:extLst>
              <a:ext uri="{FF2B5EF4-FFF2-40B4-BE49-F238E27FC236}">
                <a16:creationId xmlns:a16="http://schemas.microsoft.com/office/drawing/2014/main" id="{D136DFB5-78AA-764E-AA23-8BFEB5209515}"/>
              </a:ext>
            </a:extLst>
          </p:cNvPr>
          <p:cNvSpPr txBox="1">
            <a:spLocks noChangeArrowheads="1"/>
          </p:cNvSpPr>
          <p:nvPr/>
        </p:nvSpPr>
        <p:spPr bwMode="auto">
          <a:xfrm>
            <a:off x="3953669" y="1044333"/>
            <a:ext cx="1236662" cy="369887"/>
          </a:xfrm>
          <a:prstGeom prst="rect">
            <a:avLst/>
          </a:prstGeom>
          <a:ln/>
        </p:spPr>
        <p:style>
          <a:lnRef idx="2">
            <a:schemeClr val="accent6"/>
          </a:lnRef>
          <a:fillRef idx="1">
            <a:schemeClr val="lt1"/>
          </a:fillRef>
          <a:effectRef idx="0">
            <a:schemeClr val="accent6"/>
          </a:effectRef>
          <a:fontRef idx="minor">
            <a:schemeClr val="dk1"/>
          </a:fontRef>
        </p:style>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b="1" dirty="0"/>
              <a:t>Bookings</a:t>
            </a:r>
          </a:p>
        </p:txBody>
      </p:sp>
      <p:sp>
        <p:nvSpPr>
          <p:cNvPr id="29" name="TextBox 28">
            <a:extLst>
              <a:ext uri="{FF2B5EF4-FFF2-40B4-BE49-F238E27FC236}">
                <a16:creationId xmlns:a16="http://schemas.microsoft.com/office/drawing/2014/main" id="{956F1C11-8649-04F2-00B1-824CBCE04E6B}"/>
              </a:ext>
            </a:extLst>
          </p:cNvPr>
          <p:cNvSpPr txBox="1"/>
          <p:nvPr/>
        </p:nvSpPr>
        <p:spPr>
          <a:xfrm>
            <a:off x="66694" y="4649162"/>
            <a:ext cx="455574" cy="253916"/>
          </a:xfrm>
          <a:prstGeom prst="rect">
            <a:avLst/>
          </a:prstGeom>
          <a:noFill/>
        </p:spPr>
        <p:txBody>
          <a:bodyPr wrap="none">
            <a:spAutoFit/>
          </a:bodyPr>
          <a:lstStyle/>
          <a:p>
            <a:pPr>
              <a:defRPr/>
            </a:pPr>
            <a:r>
              <a:rPr lang="en-US" sz="1050" b="1" dirty="0"/>
              <a:t>600-</a:t>
            </a:r>
          </a:p>
        </p:txBody>
      </p:sp>
      <p:sp>
        <p:nvSpPr>
          <p:cNvPr id="30" name="TextBox 29">
            <a:extLst>
              <a:ext uri="{FF2B5EF4-FFF2-40B4-BE49-F238E27FC236}">
                <a16:creationId xmlns:a16="http://schemas.microsoft.com/office/drawing/2014/main" id="{37BE72C3-D46F-6DB5-485A-31A4F393107A}"/>
              </a:ext>
            </a:extLst>
          </p:cNvPr>
          <p:cNvSpPr txBox="1"/>
          <p:nvPr/>
        </p:nvSpPr>
        <p:spPr>
          <a:xfrm>
            <a:off x="66694" y="4319110"/>
            <a:ext cx="455574" cy="253916"/>
          </a:xfrm>
          <a:prstGeom prst="rect">
            <a:avLst/>
          </a:prstGeom>
          <a:noFill/>
        </p:spPr>
        <p:txBody>
          <a:bodyPr wrap="none">
            <a:spAutoFit/>
          </a:bodyPr>
          <a:lstStyle/>
          <a:p>
            <a:pPr>
              <a:defRPr/>
            </a:pPr>
            <a:r>
              <a:rPr lang="en-US" sz="1050" b="1" dirty="0"/>
              <a:t>800-</a:t>
            </a:r>
          </a:p>
        </p:txBody>
      </p:sp>
      <p:sp>
        <p:nvSpPr>
          <p:cNvPr id="31" name="TextBox 30">
            <a:extLst>
              <a:ext uri="{FF2B5EF4-FFF2-40B4-BE49-F238E27FC236}">
                <a16:creationId xmlns:a16="http://schemas.microsoft.com/office/drawing/2014/main" id="{5B372ECC-C795-48D3-9813-EC276EEDDA65}"/>
              </a:ext>
            </a:extLst>
          </p:cNvPr>
          <p:cNvSpPr txBox="1"/>
          <p:nvPr/>
        </p:nvSpPr>
        <p:spPr>
          <a:xfrm>
            <a:off x="66694" y="4953000"/>
            <a:ext cx="455574" cy="253916"/>
          </a:xfrm>
          <a:prstGeom prst="rect">
            <a:avLst/>
          </a:prstGeom>
          <a:noFill/>
        </p:spPr>
        <p:txBody>
          <a:bodyPr wrap="none">
            <a:spAutoFit/>
          </a:bodyPr>
          <a:lstStyle/>
          <a:p>
            <a:pPr>
              <a:defRPr/>
            </a:pPr>
            <a:r>
              <a:rPr lang="en-US" sz="1050" b="1" dirty="0"/>
              <a:t>400-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TextBox 10">
            <a:extLst>
              <a:ext uri="{FF2B5EF4-FFF2-40B4-BE49-F238E27FC236}">
                <a16:creationId xmlns:a16="http://schemas.microsoft.com/office/drawing/2014/main" id="{2E095CA7-6225-F648-9293-C3C2D9199118}"/>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102402" name="Picture 3" descr="JMPLogoV3_02.jpg">
            <a:extLst>
              <a:ext uri="{FF2B5EF4-FFF2-40B4-BE49-F238E27FC236}">
                <a16:creationId xmlns:a16="http://schemas.microsoft.com/office/drawing/2014/main" id="{D9BF69C9-1594-014B-98B2-AD7FBDAAD8C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4">
            <a:extLst>
              <a:ext uri="{FF2B5EF4-FFF2-40B4-BE49-F238E27FC236}">
                <a16:creationId xmlns:a16="http://schemas.microsoft.com/office/drawing/2014/main" id="{6D6792DC-787F-3842-9993-16BC865A37F8}"/>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Sales Ratios (2019 baseline)</a:t>
            </a:r>
          </a:p>
        </p:txBody>
      </p:sp>
      <p:pic>
        <p:nvPicPr>
          <p:cNvPr id="102404" name="Picture 3">
            <a:extLst>
              <a:ext uri="{FF2B5EF4-FFF2-40B4-BE49-F238E27FC236}">
                <a16:creationId xmlns:a16="http://schemas.microsoft.com/office/drawing/2014/main" id="{8ECF9E2F-CA15-914B-B7A2-CB17998F437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3888" y="1522413"/>
            <a:ext cx="4224337"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a:extLst>
              <a:ext uri="{FF2B5EF4-FFF2-40B4-BE49-F238E27FC236}">
                <a16:creationId xmlns:a16="http://schemas.microsoft.com/office/drawing/2014/main" id="{1459DB72-30B3-3442-9693-2874A082785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 y="3429000"/>
            <a:ext cx="42386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Box 6">
            <a:extLst>
              <a:ext uri="{FF2B5EF4-FFF2-40B4-BE49-F238E27FC236}">
                <a16:creationId xmlns:a16="http://schemas.microsoft.com/office/drawing/2014/main" id="{6733C669-7B94-BA42-B002-AAD702FF4EC8}"/>
              </a:ext>
            </a:extLst>
          </p:cNvPr>
          <p:cNvSpPr txBox="1">
            <a:spLocks noChangeArrowheads="1"/>
          </p:cNvSpPr>
          <p:nvPr/>
        </p:nvSpPr>
        <p:spPr bwMode="auto">
          <a:xfrm>
            <a:off x="4945063" y="2130425"/>
            <a:ext cx="3781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800" u="sng">
                <a:cs typeface="Arial" panose="020B0604020202020204" pitchFamily="34" charset="0"/>
              </a:rPr>
              <a:t>Quantity Ratios</a:t>
            </a:r>
          </a:p>
          <a:p>
            <a:pPr>
              <a:spcBef>
                <a:spcPct val="0"/>
              </a:spcBef>
              <a:buFontTx/>
              <a:buNone/>
            </a:pPr>
            <a:r>
              <a:rPr lang="en-US" altLang="en-US" sz="1800">
                <a:cs typeface="Arial" panose="020B0604020202020204" pitchFamily="34" charset="0"/>
              </a:rPr>
              <a:t>     Clamps : Wire Harness  = 99:1</a:t>
            </a:r>
          </a:p>
          <a:p>
            <a:pPr>
              <a:spcBef>
                <a:spcPct val="0"/>
              </a:spcBef>
              <a:buFontTx/>
              <a:buNone/>
            </a:pPr>
            <a:r>
              <a:rPr lang="en-US" altLang="en-US" sz="1800">
                <a:cs typeface="Arial" panose="020B0604020202020204" pitchFamily="34" charset="0"/>
              </a:rPr>
              <a:t>Aerospace : Auto/Industrial = 47:53</a:t>
            </a:r>
          </a:p>
        </p:txBody>
      </p:sp>
      <p:sp>
        <p:nvSpPr>
          <p:cNvPr id="102407" name="TextBox 10">
            <a:extLst>
              <a:ext uri="{FF2B5EF4-FFF2-40B4-BE49-F238E27FC236}">
                <a16:creationId xmlns:a16="http://schemas.microsoft.com/office/drawing/2014/main" id="{C39979D4-DA5B-484E-9732-7F477A4B94A5}"/>
              </a:ext>
            </a:extLst>
          </p:cNvPr>
          <p:cNvSpPr txBox="1">
            <a:spLocks noChangeArrowheads="1"/>
          </p:cNvSpPr>
          <p:nvPr/>
        </p:nvSpPr>
        <p:spPr bwMode="auto">
          <a:xfrm>
            <a:off x="4945063" y="3494088"/>
            <a:ext cx="3846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800" u="sng">
                <a:cs typeface="Arial" panose="020B0604020202020204" pitchFamily="34" charset="0"/>
              </a:rPr>
              <a:t>$ Ratios</a:t>
            </a:r>
          </a:p>
          <a:p>
            <a:pPr>
              <a:spcBef>
                <a:spcPct val="0"/>
              </a:spcBef>
              <a:buFontTx/>
              <a:buNone/>
            </a:pPr>
            <a:r>
              <a:rPr lang="en-US" altLang="en-US" sz="1800">
                <a:cs typeface="Arial" panose="020B0604020202020204" pitchFamily="34" charset="0"/>
              </a:rPr>
              <a:t>     Clamps : Wire Harness  = 70:30</a:t>
            </a:r>
          </a:p>
          <a:p>
            <a:pPr>
              <a:spcBef>
                <a:spcPct val="0"/>
              </a:spcBef>
              <a:buFontTx/>
              <a:buNone/>
            </a:pPr>
            <a:r>
              <a:rPr lang="en-US" altLang="en-US" sz="1800">
                <a:cs typeface="Arial" panose="020B0604020202020204" pitchFamily="34" charset="0"/>
              </a:rPr>
              <a:t>Aerospace : Auto/Industrial = 76:24</a:t>
            </a:r>
          </a:p>
        </p:txBody>
      </p:sp>
      <p:sp>
        <p:nvSpPr>
          <p:cNvPr id="102408" name="TextBox 14">
            <a:extLst>
              <a:ext uri="{FF2B5EF4-FFF2-40B4-BE49-F238E27FC236}">
                <a16:creationId xmlns:a16="http://schemas.microsoft.com/office/drawing/2014/main" id="{B3B8D687-C2D9-934A-A28B-ACF3F26811A7}"/>
              </a:ext>
            </a:extLst>
          </p:cNvPr>
          <p:cNvSpPr txBox="1">
            <a:spLocks noChangeArrowheads="1"/>
          </p:cNvSpPr>
          <p:nvPr/>
        </p:nvSpPr>
        <p:spPr bwMode="auto">
          <a:xfrm>
            <a:off x="381000" y="6188075"/>
            <a:ext cx="48053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000">
                <a:cs typeface="Arial" panose="020B0604020202020204" pitchFamily="34" charset="0"/>
              </a:rPr>
              <a:t>Note: 2019 example utilized, since COVID-19 start date was December 12</a:t>
            </a:r>
            <a:r>
              <a:rPr lang="en-US" altLang="en-US" sz="1000" baseline="30000">
                <a:cs typeface="Arial" panose="020B0604020202020204" pitchFamily="34" charset="0"/>
              </a:rPr>
              <a:t>th</a:t>
            </a:r>
            <a:r>
              <a:rPr lang="en-US" altLang="en-US" sz="1000">
                <a:cs typeface="Arial" panose="020B0604020202020204" pitchFamily="34" charset="0"/>
              </a:rPr>
              <a:t>, 2019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27998F76-8DC9-E24F-8D5A-0DFA25E5ADE6}"/>
              </a:ext>
            </a:extLst>
          </p:cNvPr>
          <p:cNvSpPr>
            <a:spLocks noChangeArrowheads="1"/>
          </p:cNvSpPr>
          <p:nvPr/>
        </p:nvSpPr>
        <p:spPr bwMode="auto">
          <a:xfrm>
            <a:off x="381000" y="762000"/>
            <a:ext cx="83820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b="1" dirty="0">
                <a:solidFill>
                  <a:srgbClr val="000000"/>
                </a:solidFill>
                <a:latin typeface="Calibri" panose="020F0502020204030204" pitchFamily="34" charset="0"/>
              </a:rPr>
              <a:t>Part Number Exclusivity</a:t>
            </a:r>
          </a:p>
          <a:p>
            <a:endParaRPr lang="en-US" altLang="en-US" sz="800" dirty="0"/>
          </a:p>
          <a:p>
            <a:r>
              <a:rPr lang="en-US" altLang="en-US" sz="1600" dirty="0">
                <a:solidFill>
                  <a:srgbClr val="000000"/>
                </a:solidFill>
                <a:latin typeface="Calibri" panose="020F0502020204030204" pitchFamily="34" charset="0"/>
                <a:cs typeface="Calibri" panose="020F0502020204030204" pitchFamily="34" charset="0"/>
              </a:rPr>
              <a:t>J&amp;M has approximately 20,000 part numbers in the ERP system, this includes Clamp, Wire Harnesses, all sizes and material combinations. Note that some drawings may have additional options not programmed into our database due to a lack of demand.</a:t>
            </a:r>
            <a:endParaRPr lang="en-US" altLang="en-US" sz="800" dirty="0"/>
          </a:p>
          <a:p>
            <a:r>
              <a:rPr lang="en-US" altLang="en-US" sz="1600" dirty="0">
                <a:solidFill>
                  <a:srgbClr val="000000"/>
                </a:solidFill>
                <a:latin typeface="Calibri" panose="020F0502020204030204" pitchFamily="34" charset="0"/>
                <a:cs typeface="Calibri" panose="020F0502020204030204" pitchFamily="34" charset="0"/>
              </a:rPr>
              <a:t>The approximate breakdown of </a:t>
            </a:r>
            <a:r>
              <a:rPr lang="en-US" altLang="en-US" sz="1600" dirty="0">
                <a:solidFill>
                  <a:srgbClr val="000000"/>
                </a:solidFill>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Sole Source</a:t>
            </a:r>
            <a:r>
              <a:rPr lang="en-US" altLang="en-US" sz="1600" dirty="0">
                <a:solidFill>
                  <a:srgbClr val="000000"/>
                </a:solidFill>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and </a:t>
            </a:r>
            <a:r>
              <a:rPr lang="en-US" altLang="en-US" sz="1600" dirty="0">
                <a:solidFill>
                  <a:srgbClr val="000000"/>
                </a:solidFill>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Only Source</a:t>
            </a:r>
            <a:r>
              <a:rPr lang="en-US" altLang="en-US" sz="1600" dirty="0">
                <a:solidFill>
                  <a:srgbClr val="000000"/>
                </a:solidFill>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is shown in the table below.</a:t>
            </a:r>
            <a:endParaRPr lang="en-US" altLang="en-US" sz="800" dirty="0"/>
          </a:p>
          <a:p>
            <a:endParaRPr lang="en-US" altLang="en-US" sz="800" dirty="0"/>
          </a:p>
          <a:p>
            <a:r>
              <a:rPr lang="en-US" altLang="en-US" sz="1600" dirty="0">
                <a:solidFill>
                  <a:srgbClr val="000000"/>
                </a:solidFill>
                <a:latin typeface="Calibri" panose="020F0502020204030204" pitchFamily="34" charset="0"/>
                <a:cs typeface="Calibri" panose="020F0502020204030204" pitchFamily="34" charset="0"/>
              </a:rPr>
              <a:t>Definition:</a:t>
            </a:r>
          </a:p>
          <a:p>
            <a:endParaRPr lang="en-US" altLang="en-US" sz="800" dirty="0"/>
          </a:p>
          <a:p>
            <a:r>
              <a:rPr lang="en-US" altLang="en-US" sz="1600" dirty="0">
                <a:solidFill>
                  <a:srgbClr val="000000"/>
                </a:solidFill>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Sole Source</a:t>
            </a:r>
            <a:r>
              <a:rPr lang="en-US" altLang="en-US" sz="1600" dirty="0">
                <a:solidFill>
                  <a:srgbClr val="000000"/>
                </a:solidFill>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 where J&amp;M is the incumbent supplier of a part number, and there is no apparent effort or intent by the customer to re-source the supply of these part numbers.</a:t>
            </a:r>
          </a:p>
          <a:p>
            <a:endParaRPr lang="en-US" altLang="en-US" sz="800" dirty="0"/>
          </a:p>
          <a:p>
            <a:r>
              <a:rPr lang="en-US" altLang="en-US" sz="1600" dirty="0">
                <a:solidFill>
                  <a:srgbClr val="000000"/>
                </a:solidFill>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Only Source</a:t>
            </a:r>
            <a:r>
              <a:rPr lang="en-US" altLang="en-US" sz="1600" dirty="0">
                <a:solidFill>
                  <a:srgbClr val="000000"/>
                </a:solidFill>
                <a:cs typeface="Calibri" panose="020F0502020204030204" pitchFamily="34" charset="0"/>
              </a:rPr>
              <a:t>”</a:t>
            </a:r>
            <a:r>
              <a:rPr lang="en-US" altLang="en-US" sz="1600" dirty="0">
                <a:solidFill>
                  <a:srgbClr val="000000"/>
                </a:solidFill>
                <a:latin typeface="Calibri" panose="020F0502020204030204" pitchFamily="34" charset="0"/>
                <a:cs typeface="Calibri" panose="020F0502020204030204" pitchFamily="34" charset="0"/>
              </a:rPr>
              <a:t> = where J&amp;M is the only source of this part number, including J&amp;M part numbers (J&amp;M drawings).</a:t>
            </a:r>
            <a:endParaRPr lang="en-US" altLang="en-US" sz="800" dirty="0"/>
          </a:p>
          <a:p>
            <a:r>
              <a:rPr lang="en-US" altLang="en-US" sz="1600" dirty="0">
                <a:solidFill>
                  <a:srgbClr val="000000"/>
                </a:solidFill>
                <a:cs typeface="Calibri" panose="020F0502020204030204" pitchFamily="34" charset="0"/>
              </a:rPr>
              <a:t> </a:t>
            </a:r>
            <a:endParaRPr lang="en-US" altLang="en-US" sz="2800" dirty="0"/>
          </a:p>
        </p:txBody>
      </p:sp>
      <p:pic>
        <p:nvPicPr>
          <p:cNvPr id="123906" name="Picture 2">
            <a:extLst>
              <a:ext uri="{FF2B5EF4-FFF2-40B4-BE49-F238E27FC236}">
                <a16:creationId xmlns:a16="http://schemas.microsoft.com/office/drawing/2014/main" id="{F9CD92E3-F4E6-3A43-B2DE-3E0CD336C69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3817461"/>
            <a:ext cx="62611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D0CEF090-5C01-31C2-A9F0-7F4A3E2FABE2}"/>
              </a:ext>
            </a:extLst>
          </p:cNvPr>
          <p:cNvSpPr txBox="1">
            <a:spLocks noChangeArrowheads="1"/>
          </p:cNvSpPr>
          <p:nvPr/>
        </p:nvSpPr>
        <p:spPr bwMode="auto">
          <a:xfrm>
            <a:off x="685800" y="1524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dirty="0"/>
              <a:t>Market Position</a:t>
            </a:r>
          </a:p>
        </p:txBody>
      </p:sp>
      <p:sp>
        <p:nvSpPr>
          <p:cNvPr id="5" name="TextBox 10">
            <a:extLst>
              <a:ext uri="{FF2B5EF4-FFF2-40B4-BE49-F238E27FC236}">
                <a16:creationId xmlns:a16="http://schemas.microsoft.com/office/drawing/2014/main" id="{6F4D4574-A4AB-A8A3-3DBD-488E9E8D17E1}"/>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dirty="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6" name="Picture 3" descr="JMPLogoV3_02.jpg">
            <a:extLst>
              <a:ext uri="{FF2B5EF4-FFF2-40B4-BE49-F238E27FC236}">
                <a16:creationId xmlns:a16="http://schemas.microsoft.com/office/drawing/2014/main" id="{FD1011B4-5570-86F0-E1C4-B2CE767CBD7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TextBox 10">
            <a:extLst>
              <a:ext uri="{FF2B5EF4-FFF2-40B4-BE49-F238E27FC236}">
                <a16:creationId xmlns:a16="http://schemas.microsoft.com/office/drawing/2014/main" id="{739C2F60-E325-A144-A023-5BAF66D698A4}"/>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112642" name="Picture 3" descr="JMPLogoV3_02.jpg">
            <a:extLst>
              <a:ext uri="{FF2B5EF4-FFF2-40B4-BE49-F238E27FC236}">
                <a16:creationId xmlns:a16="http://schemas.microsoft.com/office/drawing/2014/main" id="{8EE5F7AE-72BA-1746-9E2F-EE5856F031C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2">
            <a:extLst>
              <a:ext uri="{FF2B5EF4-FFF2-40B4-BE49-F238E27FC236}">
                <a16:creationId xmlns:a16="http://schemas.microsoft.com/office/drawing/2014/main" id="{1963B1FA-E030-2F4F-A7EC-B47396E92F4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834562">
            <a:off x="450850" y="1851025"/>
            <a:ext cx="2654300" cy="3435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44" name="Picture 4">
            <a:extLst>
              <a:ext uri="{FF2B5EF4-FFF2-40B4-BE49-F238E27FC236}">
                <a16:creationId xmlns:a16="http://schemas.microsoft.com/office/drawing/2014/main" id="{4038F1D5-CE1D-6544-89B7-6F77DA376271}"/>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rot="408283">
            <a:off x="6065838" y="1747838"/>
            <a:ext cx="2706687" cy="3503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45" name="Picture 6">
            <a:extLst>
              <a:ext uri="{FF2B5EF4-FFF2-40B4-BE49-F238E27FC236}">
                <a16:creationId xmlns:a16="http://schemas.microsoft.com/office/drawing/2014/main" id="{2F516072-62B8-4246-9AFF-5D6CE509DED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1298575"/>
            <a:ext cx="3402013" cy="4402138"/>
          </a:xfrm>
          <a:prstGeom prst="rect">
            <a:avLst/>
          </a:prstGeom>
          <a:solidFill>
            <a:schemeClr val="bg1"/>
          </a:solidFill>
          <a:ln w="9525">
            <a:solidFill>
              <a:schemeClr val="tx1"/>
            </a:solidFill>
            <a:miter lim="800000"/>
            <a:headEnd/>
            <a:tailEnd/>
          </a:ln>
        </p:spPr>
      </p:pic>
      <p:sp>
        <p:nvSpPr>
          <p:cNvPr id="112646" name="Text Box 4">
            <a:extLst>
              <a:ext uri="{FF2B5EF4-FFF2-40B4-BE49-F238E27FC236}">
                <a16:creationId xmlns:a16="http://schemas.microsoft.com/office/drawing/2014/main" id="{BDF15DE3-2459-F546-AB90-DE020FDB3BD0}"/>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Strategic Growth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A886701-2C60-C040-81BD-F6BD8EC05529}"/>
              </a:ext>
            </a:extLst>
          </p:cNvPr>
          <p:cNvSpPr>
            <a:spLocks noGrp="1" noChangeArrowheads="1"/>
          </p:cNvSpPr>
          <p:nvPr>
            <p:ph type="title"/>
          </p:nvPr>
        </p:nvSpPr>
        <p:spPr>
          <a:xfrm>
            <a:off x="533400" y="385763"/>
            <a:ext cx="8001000" cy="523875"/>
          </a:xfrm>
        </p:spPr>
        <p:txBody>
          <a:bodyPr>
            <a:spAutoFit/>
          </a:bodyPr>
          <a:lstStyle/>
          <a:p>
            <a:pPr eaLnBrk="1" hangingPunct="1">
              <a:spcBef>
                <a:spcPct val="50000"/>
              </a:spcBef>
              <a:defRPr/>
            </a:pPr>
            <a:r>
              <a:rPr lang="en-US" sz="2800" b="1" kern="1200" dirty="0">
                <a:solidFill>
                  <a:schemeClr val="tx1"/>
                </a:solidFill>
                <a:cs typeface="Arial" charset="0"/>
              </a:rPr>
              <a:t>Markets</a:t>
            </a:r>
          </a:p>
        </p:txBody>
      </p:sp>
      <p:sp>
        <p:nvSpPr>
          <p:cNvPr id="34818" name="Text Box 4">
            <a:extLst>
              <a:ext uri="{FF2B5EF4-FFF2-40B4-BE49-F238E27FC236}">
                <a16:creationId xmlns:a16="http://schemas.microsoft.com/office/drawing/2014/main" id="{9DF1267A-95BD-E44F-BBAD-16285AFD2C15}"/>
              </a:ext>
            </a:extLst>
          </p:cNvPr>
          <p:cNvSpPr txBox="1">
            <a:spLocks noChangeArrowheads="1"/>
          </p:cNvSpPr>
          <p:nvPr/>
        </p:nvSpPr>
        <p:spPr bwMode="auto">
          <a:xfrm>
            <a:off x="762000" y="1219200"/>
            <a:ext cx="32766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pPr>
            <a:r>
              <a:rPr lang="en-US" altLang="en-US" sz="2000">
                <a:cs typeface="Arial" panose="020B0604020202020204" pitchFamily="34" charset="0"/>
              </a:rPr>
              <a:t> Commercial Aerospace </a:t>
            </a:r>
          </a:p>
          <a:p>
            <a:pPr eaLnBrk="1" hangingPunct="1">
              <a:spcBef>
                <a:spcPct val="50000"/>
              </a:spcBef>
            </a:pPr>
            <a:r>
              <a:rPr lang="en-US" altLang="en-US" sz="2000">
                <a:cs typeface="Arial" panose="020B0604020202020204" pitchFamily="34" charset="0"/>
              </a:rPr>
              <a:t> Defense</a:t>
            </a:r>
          </a:p>
          <a:p>
            <a:pPr eaLnBrk="1" hangingPunct="1">
              <a:spcBef>
                <a:spcPct val="50000"/>
              </a:spcBef>
            </a:pPr>
            <a:r>
              <a:rPr lang="en-US" altLang="en-US" sz="2000">
                <a:cs typeface="Arial" panose="020B0604020202020204" pitchFamily="34" charset="0"/>
              </a:rPr>
              <a:t> Industrial</a:t>
            </a:r>
          </a:p>
          <a:p>
            <a:pPr eaLnBrk="1" hangingPunct="1">
              <a:spcBef>
                <a:spcPct val="50000"/>
              </a:spcBef>
            </a:pPr>
            <a:r>
              <a:rPr lang="en-US" altLang="en-US" sz="2000">
                <a:cs typeface="Arial" panose="020B0604020202020204" pitchFamily="34" charset="0"/>
              </a:rPr>
              <a:t> Heavy Duty Trucking</a:t>
            </a:r>
          </a:p>
          <a:p>
            <a:pPr eaLnBrk="1" hangingPunct="1">
              <a:spcBef>
                <a:spcPct val="50000"/>
              </a:spcBef>
            </a:pPr>
            <a:r>
              <a:rPr lang="en-US" altLang="en-US" sz="2000">
                <a:cs typeface="Arial" panose="020B0604020202020204" pitchFamily="34" charset="0"/>
              </a:rPr>
              <a:t> Marine</a:t>
            </a:r>
          </a:p>
          <a:p>
            <a:pPr eaLnBrk="1" hangingPunct="1">
              <a:spcBef>
                <a:spcPct val="50000"/>
              </a:spcBef>
            </a:pPr>
            <a:r>
              <a:rPr lang="en-US" altLang="en-US" sz="2000">
                <a:cs typeface="Arial" panose="020B0604020202020204" pitchFamily="34" charset="0"/>
              </a:rPr>
              <a:t> Space</a:t>
            </a:r>
          </a:p>
          <a:p>
            <a:pPr eaLnBrk="1" hangingPunct="1">
              <a:spcBef>
                <a:spcPct val="50000"/>
              </a:spcBef>
            </a:pPr>
            <a:r>
              <a:rPr lang="en-US" altLang="en-US" sz="2000">
                <a:cs typeface="Arial" panose="020B0604020202020204" pitchFamily="34" charset="0"/>
              </a:rPr>
              <a:t> Test Equipment</a:t>
            </a:r>
          </a:p>
          <a:p>
            <a:pPr eaLnBrk="1" hangingPunct="1">
              <a:spcBef>
                <a:spcPct val="50000"/>
              </a:spcBef>
            </a:pPr>
            <a:r>
              <a:rPr lang="en-US" altLang="en-US" sz="2000">
                <a:cs typeface="Arial" panose="020B0604020202020204" pitchFamily="34" charset="0"/>
              </a:rPr>
              <a:t> Audio/Video  </a:t>
            </a:r>
          </a:p>
          <a:p>
            <a:pPr eaLnBrk="1" hangingPunct="1">
              <a:spcBef>
                <a:spcPct val="50000"/>
              </a:spcBef>
            </a:pPr>
            <a:r>
              <a:rPr lang="en-US" altLang="en-US" sz="2000">
                <a:cs typeface="Arial" panose="020B0604020202020204" pitchFamily="34" charset="0"/>
              </a:rPr>
              <a:t> Instrumentation</a:t>
            </a:r>
          </a:p>
          <a:p>
            <a:pPr eaLnBrk="1" hangingPunct="1">
              <a:spcBef>
                <a:spcPct val="50000"/>
              </a:spcBef>
            </a:pPr>
            <a:r>
              <a:rPr lang="en-US" altLang="en-US" sz="2000">
                <a:cs typeface="Arial" panose="020B0604020202020204" pitchFamily="34" charset="0"/>
              </a:rPr>
              <a:t> Energy</a:t>
            </a:r>
          </a:p>
        </p:txBody>
      </p:sp>
      <p:pic>
        <p:nvPicPr>
          <p:cNvPr id="34819" name="Picture 12" descr="CivilAircraft_004017">
            <a:extLst>
              <a:ext uri="{FF2B5EF4-FFF2-40B4-BE49-F238E27FC236}">
                <a16:creationId xmlns:a16="http://schemas.microsoft.com/office/drawing/2014/main" id="{E4D00568-9389-CB4A-9CC0-3BF81747F98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8600" y="990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13">
            <a:extLst>
              <a:ext uri="{FF2B5EF4-FFF2-40B4-BE49-F238E27FC236}">
                <a16:creationId xmlns:a16="http://schemas.microsoft.com/office/drawing/2014/main" id="{312E5720-29FD-B94F-90EB-99258770A7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990600"/>
            <a:ext cx="2209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5">
            <a:extLst>
              <a:ext uri="{FF2B5EF4-FFF2-40B4-BE49-F238E27FC236}">
                <a16:creationId xmlns:a16="http://schemas.microsoft.com/office/drawing/2014/main" id="{8E4B3B76-E116-6E4C-ACBE-8E0CF20D834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2819400"/>
            <a:ext cx="2209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7">
            <a:extLst>
              <a:ext uri="{FF2B5EF4-FFF2-40B4-BE49-F238E27FC236}">
                <a16:creationId xmlns:a16="http://schemas.microsoft.com/office/drawing/2014/main" id="{D8E6B95F-16E8-1746-A45B-C9C047AB244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77000" y="4724400"/>
            <a:ext cx="2209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8">
            <a:extLst>
              <a:ext uri="{FF2B5EF4-FFF2-40B4-BE49-F238E27FC236}">
                <a16:creationId xmlns:a16="http://schemas.microsoft.com/office/drawing/2014/main" id="{F9742B3B-7ADB-4740-8A64-8CAF86C055F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8600" y="2819400"/>
            <a:ext cx="228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Box 10">
            <a:extLst>
              <a:ext uri="{FF2B5EF4-FFF2-40B4-BE49-F238E27FC236}">
                <a16:creationId xmlns:a16="http://schemas.microsoft.com/office/drawing/2014/main" id="{34FFAAB3-467C-C843-B847-5E860487546C}"/>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34825" name="Picture 13" descr="1-nasaordersfi.jpg">
            <a:extLst>
              <a:ext uri="{FF2B5EF4-FFF2-40B4-BE49-F238E27FC236}">
                <a16:creationId xmlns:a16="http://schemas.microsoft.com/office/drawing/2014/main" id="{09DD662E-3BE0-924E-9EE8-807CA98E449E}"/>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038600" y="4724400"/>
            <a:ext cx="2289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6">
            <a:extLst>
              <a:ext uri="{FF2B5EF4-FFF2-40B4-BE49-F238E27FC236}">
                <a16:creationId xmlns:a16="http://schemas.microsoft.com/office/drawing/2014/main" id="{0AF52F20-2933-E645-AB13-EBE52F23F60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478588" y="4724400"/>
            <a:ext cx="22082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3" descr="JMPLogoV3_02.jpg">
            <a:extLst>
              <a:ext uri="{FF2B5EF4-FFF2-40B4-BE49-F238E27FC236}">
                <a16:creationId xmlns:a16="http://schemas.microsoft.com/office/drawing/2014/main" id="{78EF57AF-549F-C744-BB45-E8E600FF004B}"/>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89" name="TextBox 10">
            <a:extLst>
              <a:ext uri="{FF2B5EF4-FFF2-40B4-BE49-F238E27FC236}">
                <a16:creationId xmlns:a16="http://schemas.microsoft.com/office/drawing/2014/main" id="{ACC7C0B7-1480-F540-B683-4F06DA53ED4F}"/>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114690" name="Picture 3" descr="JMPLogoV3_02.jpg">
            <a:extLst>
              <a:ext uri="{FF2B5EF4-FFF2-40B4-BE49-F238E27FC236}">
                <a16:creationId xmlns:a16="http://schemas.microsoft.com/office/drawing/2014/main" id="{469BB6A2-8A9A-CB4F-B9E1-B223DF1944A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37">
            <a:extLst>
              <a:ext uri="{FF2B5EF4-FFF2-40B4-BE49-F238E27FC236}">
                <a16:creationId xmlns:a16="http://schemas.microsoft.com/office/drawing/2014/main" id="{2D669E79-99FC-C845-B622-FA9C02C1DC3C}"/>
              </a:ext>
            </a:extLst>
          </p:cNvPr>
          <p:cNvSpPr txBox="1">
            <a:spLocks noChangeArrowheads="1"/>
          </p:cNvSpPr>
          <p:nvPr/>
        </p:nvSpPr>
        <p:spPr bwMode="auto">
          <a:xfrm>
            <a:off x="484188" y="973138"/>
            <a:ext cx="7086600" cy="4953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lnSpc>
                <a:spcPct val="50000"/>
              </a:lnSpc>
              <a:spcBef>
                <a:spcPct val="50000"/>
              </a:spcBef>
            </a:pPr>
            <a:r>
              <a:rPr lang="en-US" altLang="en-US" sz="1400" dirty="0">
                <a:cs typeface="Arial" panose="020B0604020202020204" pitchFamily="34" charset="0"/>
              </a:rPr>
              <a:t>Molded cushion implementation (already in action)</a:t>
            </a:r>
          </a:p>
          <a:p>
            <a:pPr lvl="1" eaLnBrk="1" hangingPunct="1">
              <a:lnSpc>
                <a:spcPct val="50000"/>
              </a:lnSpc>
              <a:spcBef>
                <a:spcPct val="50000"/>
              </a:spcBef>
            </a:pPr>
            <a:r>
              <a:rPr lang="en-US" altLang="en-US" sz="1400" dirty="0" err="1"/>
              <a:t>Umpco</a:t>
            </a:r>
            <a:r>
              <a:rPr lang="en-US" altLang="en-US" sz="1400" dirty="0"/>
              <a:t> market capture</a:t>
            </a:r>
          </a:p>
          <a:p>
            <a:pPr lvl="1" eaLnBrk="1" hangingPunct="1">
              <a:lnSpc>
                <a:spcPct val="50000"/>
              </a:lnSpc>
              <a:spcBef>
                <a:spcPct val="50000"/>
              </a:spcBef>
            </a:pPr>
            <a:r>
              <a:rPr lang="en-US" altLang="en-US" sz="1400" dirty="0"/>
              <a:t>December 2021 start of implementation</a:t>
            </a:r>
          </a:p>
          <a:p>
            <a:pPr lvl="1" eaLnBrk="1" hangingPunct="1">
              <a:lnSpc>
                <a:spcPct val="50000"/>
              </a:lnSpc>
              <a:spcBef>
                <a:spcPct val="50000"/>
              </a:spcBef>
            </a:pPr>
            <a:r>
              <a:rPr lang="en-US" altLang="en-US" sz="1400" dirty="0"/>
              <a:t>2022 improve process and tooling for speed</a:t>
            </a:r>
          </a:p>
          <a:p>
            <a:pPr eaLnBrk="1" hangingPunct="1">
              <a:lnSpc>
                <a:spcPct val="50000"/>
              </a:lnSpc>
              <a:spcBef>
                <a:spcPct val="50000"/>
              </a:spcBef>
            </a:pPr>
            <a:endParaRPr lang="en-US" altLang="en-US" sz="1400" dirty="0">
              <a:cs typeface="Arial" panose="020B0604020202020204" pitchFamily="34" charset="0"/>
            </a:endParaRPr>
          </a:p>
          <a:p>
            <a:pPr eaLnBrk="1" hangingPunct="1">
              <a:lnSpc>
                <a:spcPct val="50000"/>
              </a:lnSpc>
              <a:spcBef>
                <a:spcPct val="50000"/>
              </a:spcBef>
            </a:pPr>
            <a:r>
              <a:rPr lang="en-US" altLang="en-US" sz="1400" dirty="0">
                <a:cs typeface="Arial" panose="020B0604020202020204" pitchFamily="34" charset="0"/>
              </a:rPr>
              <a:t>Engine &amp; Landing Gear Focus</a:t>
            </a:r>
          </a:p>
          <a:p>
            <a:pPr lvl="1" eaLnBrk="1" hangingPunct="1">
              <a:lnSpc>
                <a:spcPct val="50000"/>
              </a:lnSpc>
              <a:spcBef>
                <a:spcPct val="50000"/>
              </a:spcBef>
            </a:pPr>
            <a:r>
              <a:rPr lang="en-US" altLang="en-US" sz="1400" dirty="0"/>
              <a:t>Opportunity exists for PMA alternate parts</a:t>
            </a:r>
          </a:p>
          <a:p>
            <a:pPr eaLnBrk="1" hangingPunct="1">
              <a:lnSpc>
                <a:spcPct val="50000"/>
              </a:lnSpc>
              <a:spcBef>
                <a:spcPct val="50000"/>
              </a:spcBef>
            </a:pPr>
            <a:endParaRPr lang="en-US" altLang="en-US" sz="1400" dirty="0">
              <a:cs typeface="Arial" panose="020B0604020202020204" pitchFamily="34" charset="0"/>
            </a:endParaRPr>
          </a:p>
          <a:p>
            <a:pPr eaLnBrk="1" hangingPunct="1">
              <a:lnSpc>
                <a:spcPct val="50000"/>
              </a:lnSpc>
              <a:spcBef>
                <a:spcPct val="50000"/>
              </a:spcBef>
            </a:pPr>
            <a:r>
              <a:rPr lang="en-US" altLang="en-US" sz="1400" dirty="0">
                <a:cs typeface="Arial" panose="020B0604020202020204" pitchFamily="34" charset="0"/>
              </a:rPr>
              <a:t>Market growth though OEM selection</a:t>
            </a:r>
          </a:p>
          <a:p>
            <a:pPr lvl="1" eaLnBrk="1" hangingPunct="1">
              <a:lnSpc>
                <a:spcPct val="50000"/>
              </a:lnSpc>
              <a:spcBef>
                <a:spcPct val="50000"/>
              </a:spcBef>
            </a:pPr>
            <a:r>
              <a:rPr lang="en-US" altLang="en-US" sz="1400" dirty="0"/>
              <a:t>Airframe diversity (Airbus)</a:t>
            </a:r>
          </a:p>
          <a:p>
            <a:pPr lvl="1" eaLnBrk="1" hangingPunct="1">
              <a:lnSpc>
                <a:spcPct val="50000"/>
              </a:lnSpc>
              <a:spcBef>
                <a:spcPct val="50000"/>
              </a:spcBef>
            </a:pPr>
            <a:r>
              <a:rPr lang="en-US" altLang="en-US" sz="1400" dirty="0"/>
              <a:t>Engines (replace incumbent clamp supplier)</a:t>
            </a:r>
          </a:p>
          <a:p>
            <a:pPr eaLnBrk="1" hangingPunct="1">
              <a:spcBef>
                <a:spcPct val="50000"/>
              </a:spcBef>
            </a:pPr>
            <a:r>
              <a:rPr lang="en-US" altLang="en-US" sz="1400" dirty="0">
                <a:cs typeface="Arial" panose="020B0604020202020204" pitchFamily="34" charset="0"/>
              </a:rPr>
              <a:t>Aerospace forecast (both clamp and wire harness customers) indicate </a:t>
            </a:r>
          </a:p>
          <a:p>
            <a:pPr lvl="1" eaLnBrk="1" hangingPunct="1">
              <a:spcBef>
                <a:spcPct val="50000"/>
              </a:spcBef>
            </a:pPr>
            <a:r>
              <a:rPr lang="en-US" altLang="en-US" sz="1400" dirty="0"/>
              <a:t>2023 for solid growth/recovery</a:t>
            </a:r>
          </a:p>
          <a:p>
            <a:pPr lvl="1" eaLnBrk="1" hangingPunct="1">
              <a:spcBef>
                <a:spcPct val="50000"/>
              </a:spcBef>
            </a:pPr>
            <a:r>
              <a:rPr lang="en-US" altLang="en-US" sz="1400" dirty="0"/>
              <a:t>2024 OEM at full production rates</a:t>
            </a:r>
          </a:p>
          <a:p>
            <a:pPr lvl="1" eaLnBrk="1" hangingPunct="1">
              <a:spcBef>
                <a:spcPct val="50000"/>
              </a:spcBef>
            </a:pPr>
            <a:r>
              <a:rPr lang="en-US" altLang="en-US" sz="1400" dirty="0"/>
              <a:t>Note: 2022Q1 booking = $4.28MM </a:t>
            </a:r>
          </a:p>
          <a:p>
            <a:pPr lvl="1" eaLnBrk="1" hangingPunct="1">
              <a:lnSpc>
                <a:spcPct val="50000"/>
              </a:lnSpc>
              <a:spcBef>
                <a:spcPct val="50000"/>
              </a:spcBef>
              <a:buFontTx/>
              <a:buNone/>
            </a:pPr>
            <a:endParaRPr lang="en-US" altLang="en-US" sz="1400" dirty="0"/>
          </a:p>
          <a:p>
            <a:pPr eaLnBrk="1" hangingPunct="1">
              <a:lnSpc>
                <a:spcPct val="50000"/>
              </a:lnSpc>
              <a:spcBef>
                <a:spcPct val="50000"/>
              </a:spcBef>
            </a:pPr>
            <a:r>
              <a:rPr lang="en-US" altLang="en-US" sz="1400" dirty="0">
                <a:cs typeface="Arial" panose="020B0604020202020204" pitchFamily="34" charset="0"/>
              </a:rPr>
              <a:t>CAPEX opportunities</a:t>
            </a:r>
          </a:p>
          <a:p>
            <a:pPr lvl="1" eaLnBrk="1" hangingPunct="1">
              <a:lnSpc>
                <a:spcPct val="50000"/>
              </a:lnSpc>
              <a:spcBef>
                <a:spcPct val="50000"/>
              </a:spcBef>
            </a:pPr>
            <a:r>
              <a:rPr lang="en-US" altLang="en-US" sz="1400" dirty="0"/>
              <a:t>PMA projects</a:t>
            </a:r>
          </a:p>
          <a:p>
            <a:pPr lvl="1" eaLnBrk="1" hangingPunct="1">
              <a:lnSpc>
                <a:spcPct val="50000"/>
              </a:lnSpc>
              <a:spcBef>
                <a:spcPct val="50000"/>
              </a:spcBef>
            </a:pPr>
            <a:r>
              <a:rPr lang="en-US" altLang="en-US" sz="1400" dirty="0"/>
              <a:t>Capacity growth</a:t>
            </a:r>
          </a:p>
          <a:p>
            <a:pPr lvl="1" eaLnBrk="1" hangingPunct="1">
              <a:lnSpc>
                <a:spcPct val="50000"/>
              </a:lnSpc>
              <a:spcBef>
                <a:spcPct val="50000"/>
              </a:spcBef>
            </a:pPr>
            <a:r>
              <a:rPr lang="en-US" altLang="en-US" sz="1400" dirty="0"/>
              <a:t>Margin growth (automation)</a:t>
            </a:r>
          </a:p>
          <a:p>
            <a:pPr lvl="1" eaLnBrk="1" hangingPunct="1">
              <a:lnSpc>
                <a:spcPct val="50000"/>
              </a:lnSpc>
              <a:spcBef>
                <a:spcPct val="50000"/>
              </a:spcBef>
            </a:pPr>
            <a:endParaRPr lang="en-US" altLang="en-US" sz="1400" dirty="0"/>
          </a:p>
        </p:txBody>
      </p:sp>
      <p:sp>
        <p:nvSpPr>
          <p:cNvPr id="114692" name="Text Box 4">
            <a:extLst>
              <a:ext uri="{FF2B5EF4-FFF2-40B4-BE49-F238E27FC236}">
                <a16:creationId xmlns:a16="http://schemas.microsoft.com/office/drawing/2014/main" id="{A6237B51-FE96-AB4A-812A-F1AD9D828BB8}"/>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Strategic Growth</a:t>
            </a:r>
          </a:p>
        </p:txBody>
      </p:sp>
      <p:pic>
        <p:nvPicPr>
          <p:cNvPr id="114693" name="Picture 4">
            <a:extLst>
              <a:ext uri="{FF2B5EF4-FFF2-40B4-BE49-F238E27FC236}">
                <a16:creationId xmlns:a16="http://schemas.microsoft.com/office/drawing/2014/main" id="{12FBF4C3-1FD7-4D41-973C-989DC70769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8325" y="3810000"/>
            <a:ext cx="39624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0833" name="Group 10">
            <a:extLst>
              <a:ext uri="{FF2B5EF4-FFF2-40B4-BE49-F238E27FC236}">
                <a16:creationId xmlns:a16="http://schemas.microsoft.com/office/drawing/2014/main" id="{0EFC81F1-5386-1E49-861D-794228A890AB}"/>
              </a:ext>
            </a:extLst>
          </p:cNvPr>
          <p:cNvGrpSpPr>
            <a:grpSpLocks/>
          </p:cNvGrpSpPr>
          <p:nvPr/>
        </p:nvGrpSpPr>
        <p:grpSpPr bwMode="auto">
          <a:xfrm>
            <a:off x="0" y="0"/>
            <a:ext cx="9144000" cy="6858000"/>
            <a:chOff x="0" y="0"/>
            <a:chExt cx="9144000" cy="6858000"/>
          </a:xfrm>
        </p:grpSpPr>
        <p:pic>
          <p:nvPicPr>
            <p:cNvPr id="120839" name="Picture 11">
              <a:extLst>
                <a:ext uri="{FF2B5EF4-FFF2-40B4-BE49-F238E27FC236}">
                  <a16:creationId xmlns:a16="http://schemas.microsoft.com/office/drawing/2014/main" id="{9EDE81B9-5014-2345-835E-46B29283631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2" descr="background11 screen.ai">
              <a:extLst>
                <a:ext uri="{FF2B5EF4-FFF2-40B4-BE49-F238E27FC236}">
                  <a16:creationId xmlns:a16="http://schemas.microsoft.com/office/drawing/2014/main" id="{1CCDC3DE-9EC7-D747-8E99-BEFC7372DFFD}"/>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a:off x="381000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0834" name="Text Box 12">
            <a:extLst>
              <a:ext uri="{FF2B5EF4-FFF2-40B4-BE49-F238E27FC236}">
                <a16:creationId xmlns:a16="http://schemas.microsoft.com/office/drawing/2014/main" id="{D71A8285-C510-8641-8229-D0D32074DC1B}"/>
              </a:ext>
            </a:extLst>
          </p:cNvPr>
          <p:cNvSpPr txBox="1">
            <a:spLocks noChangeArrowheads="1"/>
          </p:cNvSpPr>
          <p:nvPr/>
        </p:nvSpPr>
        <p:spPr bwMode="auto">
          <a:xfrm>
            <a:off x="1828800" y="2971800"/>
            <a:ext cx="525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a:t>Thank You</a:t>
            </a:r>
          </a:p>
        </p:txBody>
      </p:sp>
      <p:sp>
        <p:nvSpPr>
          <p:cNvPr id="120835" name="TextBox 10">
            <a:extLst>
              <a:ext uri="{FF2B5EF4-FFF2-40B4-BE49-F238E27FC236}">
                <a16:creationId xmlns:a16="http://schemas.microsoft.com/office/drawing/2014/main" id="{CB2D9E61-54EE-984E-A7D6-AC2A1DE46483}"/>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120836" name="Picture 3" descr="JMPLogoV3_02.jpg">
            <a:extLst>
              <a:ext uri="{FF2B5EF4-FFF2-40B4-BE49-F238E27FC236}">
                <a16:creationId xmlns:a16="http://schemas.microsoft.com/office/drawing/2014/main" id="{D1404150-8814-2844-85F8-238DC236502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7813" y="762000"/>
            <a:ext cx="32019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12">
            <a:extLst>
              <a:ext uri="{FF2B5EF4-FFF2-40B4-BE49-F238E27FC236}">
                <a16:creationId xmlns:a16="http://schemas.microsoft.com/office/drawing/2014/main" id="{0F481C5C-4504-EB4F-A97D-EF08CB922CFF}"/>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295400" y="3576638"/>
            <a:ext cx="33750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13">
            <a:extLst>
              <a:ext uri="{FF2B5EF4-FFF2-40B4-BE49-F238E27FC236}">
                <a16:creationId xmlns:a16="http://schemas.microsoft.com/office/drawing/2014/main" id="{299101BA-4955-6842-963C-9E6B2F89189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92638" y="3576638"/>
            <a:ext cx="3255962"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1" name="Text Box 4">
            <a:extLst>
              <a:ext uri="{FF2B5EF4-FFF2-40B4-BE49-F238E27FC236}">
                <a16:creationId xmlns:a16="http://schemas.microsoft.com/office/drawing/2014/main" id="{9892837C-5EE1-4E40-9AAC-1C6CC3E8C8EB}"/>
              </a:ext>
            </a:extLst>
          </p:cNvPr>
          <p:cNvSpPr txBox="1">
            <a:spLocks noChangeArrowheads="1"/>
          </p:cNvSpPr>
          <p:nvPr/>
        </p:nvSpPr>
        <p:spPr bwMode="auto">
          <a:xfrm>
            <a:off x="457200" y="381000"/>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Major Customers</a:t>
            </a:r>
          </a:p>
        </p:txBody>
      </p:sp>
      <p:sp>
        <p:nvSpPr>
          <p:cNvPr id="35842" name="TextBox 10">
            <a:extLst>
              <a:ext uri="{FF2B5EF4-FFF2-40B4-BE49-F238E27FC236}">
                <a16:creationId xmlns:a16="http://schemas.microsoft.com/office/drawing/2014/main" id="{CA183F76-47BA-F941-81B8-775CE5CFDCE7}"/>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35843" name="Picture 3" descr="JMPLogoV3_02.jpg">
            <a:extLst>
              <a:ext uri="{FF2B5EF4-FFF2-40B4-BE49-F238E27FC236}">
                <a16:creationId xmlns:a16="http://schemas.microsoft.com/office/drawing/2014/main" id="{C385F7E9-D459-F940-8F7B-BF211C84A9D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3" descr="th?&amp;id=HN">
            <a:extLst>
              <a:ext uri="{FF2B5EF4-FFF2-40B4-BE49-F238E27FC236}">
                <a16:creationId xmlns:a16="http://schemas.microsoft.com/office/drawing/2014/main" id="{78B97D0E-F9F1-3E49-B259-E2FF796ED58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08225" y="4718050"/>
            <a:ext cx="169068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1" descr="th?&amp;id=HN">
            <a:extLst>
              <a:ext uri="{FF2B5EF4-FFF2-40B4-BE49-F238E27FC236}">
                <a16:creationId xmlns:a16="http://schemas.microsoft.com/office/drawing/2014/main" id="{1F829E3E-2396-0C45-B837-02E1DAA61AB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39888" y="1400175"/>
            <a:ext cx="1066800"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3" descr="170px-Align_Aerospace_Logo_1.jpg">
            <a:extLst>
              <a:ext uri="{FF2B5EF4-FFF2-40B4-BE49-F238E27FC236}">
                <a16:creationId xmlns:a16="http://schemas.microsoft.com/office/drawing/2014/main" id="{F8025BDC-0027-8140-A8C2-EB12C9040E0A}"/>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25788" y="1704975"/>
            <a:ext cx="11811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27" descr="th?&amp;id=HN">
            <a:extLst>
              <a:ext uri="{FF2B5EF4-FFF2-40B4-BE49-F238E27FC236}">
                <a16:creationId xmlns:a16="http://schemas.microsoft.com/office/drawing/2014/main" id="{62F87217-1FCC-2342-99A5-0E7EFD7B593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0925" y="2398713"/>
            <a:ext cx="21844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29" descr="th?&amp;id=HN">
            <a:extLst>
              <a:ext uri="{FF2B5EF4-FFF2-40B4-BE49-F238E27FC236}">
                <a16:creationId xmlns:a16="http://schemas.microsoft.com/office/drawing/2014/main" id="{93CB246C-565E-F343-92DA-1B8C9BB766E5}"/>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0400" y="3529013"/>
            <a:ext cx="15240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39" descr="th?&amp;id=HN">
            <a:extLst>
              <a:ext uri="{FF2B5EF4-FFF2-40B4-BE49-F238E27FC236}">
                <a16:creationId xmlns:a16="http://schemas.microsoft.com/office/drawing/2014/main" id="{40CF85B9-E657-D84E-8133-6D94E397433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19350" y="3195638"/>
            <a:ext cx="7667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45" descr="th?&amp;id=HN">
            <a:extLst>
              <a:ext uri="{FF2B5EF4-FFF2-40B4-BE49-F238E27FC236}">
                <a16:creationId xmlns:a16="http://schemas.microsoft.com/office/drawing/2014/main" id="{71E9C7D8-847D-6D4B-BAC3-28C971DDFBC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60500" y="4495800"/>
            <a:ext cx="19812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47" descr="th?&amp;id=HN">
            <a:extLst>
              <a:ext uri="{FF2B5EF4-FFF2-40B4-BE49-F238E27FC236}">
                <a16:creationId xmlns:a16="http://schemas.microsoft.com/office/drawing/2014/main" id="{E56735C5-96BC-9D45-A65C-0CDFD064BCE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528888" y="5654675"/>
            <a:ext cx="1524000"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4" descr="adept-logo.jpg">
            <a:extLst>
              <a:ext uri="{FF2B5EF4-FFF2-40B4-BE49-F238E27FC236}">
                <a16:creationId xmlns:a16="http://schemas.microsoft.com/office/drawing/2014/main" id="{36C2088E-BBB2-944D-ACEF-D9B050C0A751}"/>
              </a:ext>
            </a:extLst>
          </p:cNvPr>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773363" y="1425575"/>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5" descr="Parker-Hannifin-Logo.jpg">
            <a:extLst>
              <a:ext uri="{FF2B5EF4-FFF2-40B4-BE49-F238E27FC236}">
                <a16:creationId xmlns:a16="http://schemas.microsoft.com/office/drawing/2014/main" id="{166B7F35-56CB-FA49-B897-E45CDF609C96}"/>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633538" y="53848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4" name="Picture 6" descr="jamco-logo.png">
            <a:extLst>
              <a:ext uri="{FF2B5EF4-FFF2-40B4-BE49-F238E27FC236}">
                <a16:creationId xmlns:a16="http://schemas.microsoft.com/office/drawing/2014/main" id="{BEE9544B-F340-AF4B-93C5-D835F5E8AB29}"/>
              </a:ext>
            </a:extLst>
          </p:cNvPr>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127125" y="4903788"/>
            <a:ext cx="11430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5" name="Picture 79" descr="Image result for kapco global">
            <a:hlinkClick r:id="rId15"/>
            <a:extLst>
              <a:ext uri="{FF2B5EF4-FFF2-40B4-BE49-F238E27FC236}">
                <a16:creationId xmlns:a16="http://schemas.microsoft.com/office/drawing/2014/main" id="{01765479-0ACC-C941-8783-D7F3B9578EBA}"/>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223963" y="2012950"/>
            <a:ext cx="17526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80">
            <a:extLst>
              <a:ext uri="{FF2B5EF4-FFF2-40B4-BE49-F238E27FC236}">
                <a16:creationId xmlns:a16="http://schemas.microsoft.com/office/drawing/2014/main" id="{25DDCAA0-4F8A-DB43-9562-FF30C85701CC}"/>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57225" y="2820988"/>
            <a:ext cx="17526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7" name="Picture 81">
            <a:extLst>
              <a:ext uri="{FF2B5EF4-FFF2-40B4-BE49-F238E27FC236}">
                <a16:creationId xmlns:a16="http://schemas.microsoft.com/office/drawing/2014/main" id="{F70B2F8C-AC91-C246-858B-5210D8014B59}"/>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auto">
          <a:xfrm>
            <a:off x="931863" y="4065588"/>
            <a:ext cx="2057400" cy="42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58" name="Picture 22" descr="Imagik">
            <a:hlinkClick r:id="rId19"/>
            <a:extLst>
              <a:ext uri="{FF2B5EF4-FFF2-40B4-BE49-F238E27FC236}">
                <a16:creationId xmlns:a16="http://schemas.microsoft.com/office/drawing/2014/main" id="{AF2F46AD-AD29-E745-924E-7A88FC5CA789}"/>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019800" y="3424238"/>
            <a:ext cx="137160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3" descr="th?&amp;id=HN">
            <a:extLst>
              <a:ext uri="{FF2B5EF4-FFF2-40B4-BE49-F238E27FC236}">
                <a16:creationId xmlns:a16="http://schemas.microsoft.com/office/drawing/2014/main" id="{56E9965F-6CE8-234A-AC84-5A8A15042FB6}"/>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6327775" y="2271713"/>
            <a:ext cx="17589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0" name="Picture 35" descr="th?&amp;id=HN">
            <a:extLst>
              <a:ext uri="{FF2B5EF4-FFF2-40B4-BE49-F238E27FC236}">
                <a16:creationId xmlns:a16="http://schemas.microsoft.com/office/drawing/2014/main" id="{AE005E2C-7FCB-AD4A-A1DF-82E80663FA88}"/>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548563" y="3652838"/>
            <a:ext cx="11049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46" descr="Financial Analyst - Surface Transportation &amp;amp; Critical Infrastructure |  Annapolis, MD | Collins Aerospace">
            <a:extLst>
              <a:ext uri="{FF2B5EF4-FFF2-40B4-BE49-F238E27FC236}">
                <a16:creationId xmlns:a16="http://schemas.microsoft.com/office/drawing/2014/main" id="{D70D6FEF-3B8C-564D-B5CB-F6E16AE129A9}"/>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auto">
          <a:xfrm>
            <a:off x="5446713" y="1590675"/>
            <a:ext cx="14351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5" descr="th?&amp;id=HN">
            <a:extLst>
              <a:ext uri="{FF2B5EF4-FFF2-40B4-BE49-F238E27FC236}">
                <a16:creationId xmlns:a16="http://schemas.microsoft.com/office/drawing/2014/main" id="{A4641AC8-809E-6D4A-8110-B63D0BB07CB8}"/>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694488" y="4448175"/>
            <a:ext cx="11430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36" descr="th?&amp;id=HN">
            <a:extLst>
              <a:ext uri="{FF2B5EF4-FFF2-40B4-BE49-F238E27FC236}">
                <a16:creationId xmlns:a16="http://schemas.microsoft.com/office/drawing/2014/main" id="{335B3303-18F1-7240-B5A0-6AC0E1CC1CAC}"/>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5249863" y="5500688"/>
            <a:ext cx="16764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Oval 1">
            <a:extLst>
              <a:ext uri="{FF2B5EF4-FFF2-40B4-BE49-F238E27FC236}">
                <a16:creationId xmlns:a16="http://schemas.microsoft.com/office/drawing/2014/main" id="{3496E38F-B8D1-9042-8CC5-1DB681C2E957}"/>
              </a:ext>
            </a:extLst>
          </p:cNvPr>
          <p:cNvSpPr>
            <a:spLocks noChangeArrowheads="1"/>
          </p:cNvSpPr>
          <p:nvPr/>
        </p:nvSpPr>
        <p:spPr bwMode="auto">
          <a:xfrm>
            <a:off x="396875" y="1219200"/>
            <a:ext cx="5029200" cy="5029200"/>
          </a:xfrm>
          <a:prstGeom prst="ellipse">
            <a:avLst/>
          </a:prstGeom>
          <a:solidFill>
            <a:schemeClr val="accent1">
              <a:lumMod val="75000"/>
              <a:alpha val="10000"/>
            </a:schemeClr>
          </a:solidFill>
          <a:ln w="63500" algn="ctr">
            <a:solidFill>
              <a:srgbClr val="00B0F0"/>
            </a:solidFill>
            <a:round/>
            <a:headEnd/>
            <a:tailEnd/>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defRPr/>
            </a:pPr>
            <a:endParaRPr lang="en-US" altLang="en-US" sz="1800">
              <a:cs typeface="Arial" panose="020B0604020202020204" pitchFamily="34" charset="0"/>
            </a:endParaRPr>
          </a:p>
        </p:txBody>
      </p:sp>
      <p:sp>
        <p:nvSpPr>
          <p:cNvPr id="35865" name="Text Box 4">
            <a:extLst>
              <a:ext uri="{FF2B5EF4-FFF2-40B4-BE49-F238E27FC236}">
                <a16:creationId xmlns:a16="http://schemas.microsoft.com/office/drawing/2014/main" id="{E24D2417-5942-1E47-A2FC-E4918C762392}"/>
              </a:ext>
            </a:extLst>
          </p:cNvPr>
          <p:cNvSpPr txBox="1">
            <a:spLocks noChangeArrowheads="1"/>
          </p:cNvSpPr>
          <p:nvPr/>
        </p:nvSpPr>
        <p:spPr bwMode="auto">
          <a:xfrm rot="2181153">
            <a:off x="6416675" y="1352550"/>
            <a:ext cx="293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cs typeface="Arial" panose="020B0604020202020204" pitchFamily="34" charset="0"/>
              </a:rPr>
              <a:t> Wire Harness</a:t>
            </a:r>
          </a:p>
        </p:txBody>
      </p:sp>
      <p:sp>
        <p:nvSpPr>
          <p:cNvPr id="35866" name="Text Box 4">
            <a:extLst>
              <a:ext uri="{FF2B5EF4-FFF2-40B4-BE49-F238E27FC236}">
                <a16:creationId xmlns:a16="http://schemas.microsoft.com/office/drawing/2014/main" id="{BE41286F-FC55-1B4C-ADB5-641E4C76C71C}"/>
              </a:ext>
            </a:extLst>
          </p:cNvPr>
          <p:cNvSpPr txBox="1">
            <a:spLocks noChangeArrowheads="1"/>
          </p:cNvSpPr>
          <p:nvPr/>
        </p:nvSpPr>
        <p:spPr bwMode="auto">
          <a:xfrm rot="-1853537">
            <a:off x="-41275" y="1173163"/>
            <a:ext cx="2933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cs typeface="Arial" panose="020B0604020202020204" pitchFamily="34" charset="0"/>
              </a:rPr>
              <a:t>Clamps</a:t>
            </a:r>
          </a:p>
        </p:txBody>
      </p:sp>
      <p:sp>
        <p:nvSpPr>
          <p:cNvPr id="2" name="Teardrop 1">
            <a:extLst>
              <a:ext uri="{FF2B5EF4-FFF2-40B4-BE49-F238E27FC236}">
                <a16:creationId xmlns:a16="http://schemas.microsoft.com/office/drawing/2014/main" id="{DBFA7B98-4A7B-4C45-9D1F-5D51C016FCBF}"/>
              </a:ext>
            </a:extLst>
          </p:cNvPr>
          <p:cNvSpPr/>
          <p:nvPr/>
        </p:nvSpPr>
        <p:spPr bwMode="auto">
          <a:xfrm>
            <a:off x="3757613" y="1887538"/>
            <a:ext cx="1922462" cy="3541712"/>
          </a:xfrm>
          <a:prstGeom prst="teardrop">
            <a:avLst>
              <a:gd name="adj" fmla="val 68224"/>
            </a:avLst>
          </a:prstGeom>
          <a:noFill/>
          <a:ln w="9525" cap="flat" cmpd="sng" algn="ctr">
            <a:noFill/>
            <a:prstDash val="solid"/>
            <a:round/>
            <a:headEnd type="none" w="med" len="med"/>
            <a:tailEnd type="none" w="med" len="med"/>
          </a:ln>
          <a:effectLst/>
        </p:spPr>
        <p:txBody>
          <a:bodyPr wrap="none"/>
          <a:lstStyle/>
          <a:p>
            <a:pPr eaLnBrk="1" hangingPunct="1">
              <a:defRPr/>
            </a:pPr>
            <a:endParaRPr lang="en-US">
              <a:latin typeface="Arial" charset="0"/>
              <a:ea typeface="ＭＳ Ｐゴシック" charset="0"/>
            </a:endParaRPr>
          </a:p>
        </p:txBody>
      </p:sp>
      <p:sp>
        <p:nvSpPr>
          <p:cNvPr id="35868" name="Oval 42">
            <a:extLst>
              <a:ext uri="{FF2B5EF4-FFF2-40B4-BE49-F238E27FC236}">
                <a16:creationId xmlns:a16="http://schemas.microsoft.com/office/drawing/2014/main" id="{0344A4F7-0804-2E4D-94BC-2FBB387E3E92}"/>
              </a:ext>
            </a:extLst>
          </p:cNvPr>
          <p:cNvSpPr>
            <a:spLocks noChangeArrowheads="1"/>
          </p:cNvSpPr>
          <p:nvPr/>
        </p:nvSpPr>
        <p:spPr bwMode="auto">
          <a:xfrm>
            <a:off x="3657600" y="1212850"/>
            <a:ext cx="5029200" cy="5029200"/>
          </a:xfrm>
          <a:prstGeom prst="ellipse">
            <a:avLst/>
          </a:prstGeom>
          <a:solidFill>
            <a:srgbClr val="FFC000">
              <a:alpha val="10196"/>
            </a:srgbClr>
          </a:solidFill>
          <a:ln w="63500" algn="ctr">
            <a:solidFill>
              <a:srgbClr val="FFC000"/>
            </a:solidFill>
            <a:round/>
            <a:headEnd/>
            <a:tailEnd/>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endParaRPr lang="en-US" altLang="en-US" sz="1800">
              <a:cs typeface="Arial" panose="020B0604020202020204" pitchFamily="34" charset="0"/>
            </a:endParaRPr>
          </a:p>
        </p:txBody>
      </p:sp>
      <p:grpSp>
        <p:nvGrpSpPr>
          <p:cNvPr id="35869" name="Group 62">
            <a:extLst>
              <a:ext uri="{FF2B5EF4-FFF2-40B4-BE49-F238E27FC236}">
                <a16:creationId xmlns:a16="http://schemas.microsoft.com/office/drawing/2014/main" id="{40701303-D7D2-CB48-80B2-0A1DA862C994}"/>
              </a:ext>
            </a:extLst>
          </p:cNvPr>
          <p:cNvGrpSpPr>
            <a:grpSpLocks/>
          </p:cNvGrpSpPr>
          <p:nvPr/>
        </p:nvGrpSpPr>
        <p:grpSpPr bwMode="auto">
          <a:xfrm>
            <a:off x="3473450" y="3038475"/>
            <a:ext cx="2495550" cy="887413"/>
            <a:chOff x="192" y="1968"/>
            <a:chExt cx="1992" cy="787"/>
          </a:xfrm>
        </p:grpSpPr>
        <p:pic>
          <p:nvPicPr>
            <p:cNvPr id="35874" name="Picture 13" descr="th?&amp;id=HN">
              <a:extLst>
                <a:ext uri="{FF2B5EF4-FFF2-40B4-BE49-F238E27FC236}">
                  <a16:creationId xmlns:a16="http://schemas.microsoft.com/office/drawing/2014/main" id="{4C23B902-5945-2946-886B-A1807B74319D}"/>
                </a:ext>
              </a:extLst>
            </p:cNvPr>
            <p:cNvPicPr>
              <a:picLocks noChangeAspect="1" noChangeArrowheads="1"/>
            </p:cNvPicPr>
            <p:nvPr/>
          </p:nvPicPr>
          <p:blipFill>
            <a:blip r:embed="rId26" cstate="email">
              <a:extLst>
                <a:ext uri="{28A0092B-C50C-407E-A947-70E740481C1C}">
                  <a14:useLocalDpi xmlns:a14="http://schemas.microsoft.com/office/drawing/2010/main"/>
                </a:ext>
              </a:extLst>
            </a:blip>
            <a:srcRect/>
            <a:stretch>
              <a:fillRect/>
            </a:stretch>
          </p:blipFill>
          <p:spPr bwMode="auto">
            <a:xfrm>
              <a:off x="480" y="2131"/>
              <a:ext cx="139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15" descr="th?&amp;id=HN">
              <a:extLst>
                <a:ext uri="{FF2B5EF4-FFF2-40B4-BE49-F238E27FC236}">
                  <a16:creationId xmlns:a16="http://schemas.microsoft.com/office/drawing/2014/main" id="{19C57DEF-2337-314B-A2E7-F77D39F85679}"/>
                </a:ext>
              </a:extLst>
            </p:cNvPr>
            <p:cNvPicPr>
              <a:picLocks noChangeAspect="1" noChangeArrowheads="1"/>
            </p:cNvPicPr>
            <p:nvPr/>
          </p:nvPicPr>
          <p:blipFill>
            <a:blip r:embed="rId27" cstate="email">
              <a:extLst>
                <a:ext uri="{28A0092B-C50C-407E-A947-70E740481C1C}">
                  <a14:useLocalDpi xmlns:a14="http://schemas.microsoft.com/office/drawing/2010/main"/>
                </a:ext>
              </a:extLst>
            </a:blip>
            <a:srcRect/>
            <a:stretch>
              <a:fillRect/>
            </a:stretch>
          </p:blipFill>
          <p:spPr bwMode="auto">
            <a:xfrm>
              <a:off x="240" y="2467"/>
              <a:ext cx="816"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6" name="Picture 21" descr="th?&amp;id=HN">
              <a:extLst>
                <a:ext uri="{FF2B5EF4-FFF2-40B4-BE49-F238E27FC236}">
                  <a16:creationId xmlns:a16="http://schemas.microsoft.com/office/drawing/2014/main" id="{75B74FDC-CFD0-9346-9DC8-D02C5E8BD9B4}"/>
                </a:ext>
              </a:extLst>
            </p:cNvPr>
            <p:cNvPicPr>
              <a:picLocks noChangeAspect="1" noChangeArrowheads="1"/>
            </p:cNvPicPr>
            <p:nvPr/>
          </p:nvPicPr>
          <p:blipFill>
            <a:blip r:embed="rId28" cstate="email">
              <a:extLst>
                <a:ext uri="{28A0092B-C50C-407E-A947-70E740481C1C}">
                  <a14:useLocalDpi xmlns:a14="http://schemas.microsoft.com/office/drawing/2010/main"/>
                </a:ext>
              </a:extLst>
            </a:blip>
            <a:srcRect/>
            <a:stretch>
              <a:fillRect/>
            </a:stretch>
          </p:blipFill>
          <p:spPr bwMode="auto">
            <a:xfrm>
              <a:off x="192" y="1968"/>
              <a:ext cx="100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7" name="Picture 23" descr="th?&amp;id=HN">
              <a:extLst>
                <a:ext uri="{FF2B5EF4-FFF2-40B4-BE49-F238E27FC236}">
                  <a16:creationId xmlns:a16="http://schemas.microsoft.com/office/drawing/2014/main" id="{171619D2-8234-0E4F-86C5-2F30C723799B}"/>
                </a:ext>
              </a:extLst>
            </p:cNvPr>
            <p:cNvPicPr>
              <a:picLocks noChangeAspect="1" noChangeArrowheads="1"/>
            </p:cNvPicPr>
            <p:nvPr/>
          </p:nvPicPr>
          <p:blipFill>
            <a:blip r:embed="rId29" cstate="email">
              <a:extLst>
                <a:ext uri="{28A0092B-C50C-407E-A947-70E740481C1C}">
                  <a14:useLocalDpi xmlns:a14="http://schemas.microsoft.com/office/drawing/2010/main"/>
                </a:ext>
              </a:extLst>
            </a:blip>
            <a:srcRect/>
            <a:stretch>
              <a:fillRect/>
            </a:stretch>
          </p:blipFill>
          <p:spPr bwMode="auto">
            <a:xfrm>
              <a:off x="1152" y="2467"/>
              <a:ext cx="8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Picture 25" descr="Dynacraft Logo">
              <a:extLst>
                <a:ext uri="{FF2B5EF4-FFF2-40B4-BE49-F238E27FC236}">
                  <a16:creationId xmlns:a16="http://schemas.microsoft.com/office/drawing/2014/main" id="{DC94C890-2B50-1D4B-AE89-C441C650793E}"/>
                </a:ext>
              </a:extLst>
            </p:cNvPr>
            <p:cNvPicPr>
              <a:picLocks noChangeAspect="1" noChangeArrowheads="1"/>
            </p:cNvPicPr>
            <p:nvPr/>
          </p:nvPicPr>
          <p:blipFill>
            <a:blip r:embed="rId30" cstate="email">
              <a:extLst>
                <a:ext uri="{28A0092B-C50C-407E-A947-70E740481C1C}">
                  <a14:useLocalDpi xmlns:a14="http://schemas.microsoft.com/office/drawing/2010/main"/>
                </a:ext>
              </a:extLst>
            </a:blip>
            <a:srcRect/>
            <a:stretch>
              <a:fillRect/>
            </a:stretch>
          </p:blipFill>
          <p:spPr bwMode="auto">
            <a:xfrm>
              <a:off x="1248" y="1968"/>
              <a:ext cx="936"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5870" name="Picture 9" descr="Boeing-logo.png">
            <a:extLst>
              <a:ext uri="{FF2B5EF4-FFF2-40B4-BE49-F238E27FC236}">
                <a16:creationId xmlns:a16="http://schemas.microsoft.com/office/drawing/2014/main" id="{3B9E03ED-957B-B549-BA6D-AB60661FE35E}"/>
              </a:ext>
            </a:extLst>
          </p:cNvPr>
          <p:cNvPicPr>
            <a:picLocks noChangeAspect="1"/>
          </p:cNvPicPr>
          <p:nvPr/>
        </p:nvPicPr>
        <p:blipFill>
          <a:blip r:embed="rId31" cstate="email">
            <a:extLst>
              <a:ext uri="{28A0092B-C50C-407E-A947-70E740481C1C}">
                <a14:useLocalDpi xmlns:a14="http://schemas.microsoft.com/office/drawing/2010/main"/>
              </a:ext>
            </a:extLst>
          </a:blip>
          <a:srcRect/>
          <a:stretch>
            <a:fillRect/>
          </a:stretch>
        </p:blipFill>
        <p:spPr bwMode="auto">
          <a:xfrm>
            <a:off x="3408363" y="2224088"/>
            <a:ext cx="23320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47" descr="Northrop Grumman - Wikipedia">
            <a:extLst>
              <a:ext uri="{FF2B5EF4-FFF2-40B4-BE49-F238E27FC236}">
                <a16:creationId xmlns:a16="http://schemas.microsoft.com/office/drawing/2014/main" id="{D66033B4-B804-A045-806A-4B67AE73CE3D}"/>
              </a:ext>
            </a:extLst>
          </p:cNvPr>
          <p:cNvPicPr>
            <a:picLocks noChangeAspect="1" noChangeArrowheads="1"/>
          </p:cNvPicPr>
          <p:nvPr/>
        </p:nvPicPr>
        <p:blipFill>
          <a:blip r:embed="rId32" cstate="email">
            <a:extLst>
              <a:ext uri="{28A0092B-C50C-407E-A947-70E740481C1C}">
                <a14:useLocalDpi xmlns:a14="http://schemas.microsoft.com/office/drawing/2010/main"/>
              </a:ext>
            </a:extLst>
          </a:blip>
          <a:srcRect/>
          <a:stretch>
            <a:fillRect/>
          </a:stretch>
        </p:blipFill>
        <p:spPr bwMode="auto">
          <a:xfrm>
            <a:off x="3527425" y="4033838"/>
            <a:ext cx="202247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30" descr="47313650">
            <a:extLst>
              <a:ext uri="{FF2B5EF4-FFF2-40B4-BE49-F238E27FC236}">
                <a16:creationId xmlns:a16="http://schemas.microsoft.com/office/drawing/2014/main" id="{D559B139-3F4F-8440-9735-029EFECB7D09}"/>
              </a:ext>
            </a:extLst>
          </p:cNvPr>
          <p:cNvPicPr>
            <a:picLocks noChangeAspect="1" noChangeArrowheads="1"/>
          </p:cNvPicPr>
          <p:nvPr/>
        </p:nvPicPr>
        <p:blipFill>
          <a:blip r:embed="rId33" cstate="email">
            <a:extLst>
              <a:ext uri="{28A0092B-C50C-407E-A947-70E740481C1C}">
                <a14:useLocalDpi xmlns:a14="http://schemas.microsoft.com/office/drawing/2010/main"/>
              </a:ext>
            </a:extLst>
          </a:blip>
          <a:srcRect/>
          <a:stretch>
            <a:fillRect/>
          </a:stretch>
        </p:blipFill>
        <p:spPr bwMode="auto">
          <a:xfrm>
            <a:off x="3981450" y="4727575"/>
            <a:ext cx="11160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3">
            <a:extLst>
              <a:ext uri="{FF2B5EF4-FFF2-40B4-BE49-F238E27FC236}">
                <a16:creationId xmlns:a16="http://schemas.microsoft.com/office/drawing/2014/main" id="{9904FEB0-718E-5A45-AE3D-11982AC5BBF4}"/>
              </a:ext>
            </a:extLst>
          </p:cNvPr>
          <p:cNvPicPr>
            <a:picLocks noChangeAspect="1" noChangeArrowheads="1"/>
          </p:cNvPicPr>
          <p:nvPr/>
        </p:nvPicPr>
        <p:blipFill>
          <a:blip r:embed="rId34" cstate="email">
            <a:extLst>
              <a:ext uri="{28A0092B-C50C-407E-A947-70E740481C1C}">
                <a14:useLocalDpi xmlns:a14="http://schemas.microsoft.com/office/drawing/2010/main"/>
              </a:ext>
            </a:extLst>
          </a:blip>
          <a:srcRect/>
          <a:stretch>
            <a:fillRect/>
          </a:stretch>
        </p:blipFill>
        <p:spPr bwMode="auto">
          <a:xfrm>
            <a:off x="5429250" y="4629150"/>
            <a:ext cx="1143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7889" name="Group 8">
            <a:extLst>
              <a:ext uri="{FF2B5EF4-FFF2-40B4-BE49-F238E27FC236}">
                <a16:creationId xmlns:a16="http://schemas.microsoft.com/office/drawing/2014/main" id="{628109D7-9D4C-5248-9459-CAC1A5F9037E}"/>
              </a:ext>
            </a:extLst>
          </p:cNvPr>
          <p:cNvGrpSpPr>
            <a:grpSpLocks/>
          </p:cNvGrpSpPr>
          <p:nvPr/>
        </p:nvGrpSpPr>
        <p:grpSpPr bwMode="auto">
          <a:xfrm>
            <a:off x="0" y="0"/>
            <a:ext cx="9144000" cy="6858000"/>
            <a:chOff x="0" y="0"/>
            <a:chExt cx="9144000" cy="6858000"/>
          </a:xfrm>
        </p:grpSpPr>
        <p:pic>
          <p:nvPicPr>
            <p:cNvPr id="37894" name="Picture 9">
              <a:extLst>
                <a:ext uri="{FF2B5EF4-FFF2-40B4-BE49-F238E27FC236}">
                  <a16:creationId xmlns:a16="http://schemas.microsoft.com/office/drawing/2014/main" id="{33044502-E94C-2F41-ABC6-D0D76C2729E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descr="background11 screen.ai">
              <a:extLst>
                <a:ext uri="{FF2B5EF4-FFF2-40B4-BE49-F238E27FC236}">
                  <a16:creationId xmlns:a16="http://schemas.microsoft.com/office/drawing/2014/main" id="{F96542B3-6F88-FB4B-8DF9-2E519F71A11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a:off x="3810000" y="0"/>
              <a:ext cx="533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0" name="Text Box 12">
            <a:extLst>
              <a:ext uri="{FF2B5EF4-FFF2-40B4-BE49-F238E27FC236}">
                <a16:creationId xmlns:a16="http://schemas.microsoft.com/office/drawing/2014/main" id="{942A4E25-3354-454C-9B2B-5CA2F36E159F}"/>
              </a:ext>
            </a:extLst>
          </p:cNvPr>
          <p:cNvSpPr txBox="1">
            <a:spLocks noChangeArrowheads="1"/>
          </p:cNvSpPr>
          <p:nvPr/>
        </p:nvSpPr>
        <p:spPr bwMode="auto">
          <a:xfrm>
            <a:off x="1752600" y="2971800"/>
            <a:ext cx="5486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a:cs typeface="Arial" panose="020B0604020202020204" pitchFamily="34" charset="0"/>
              </a:rPr>
              <a:t>Line Support Clamps &amp; Brackets</a:t>
            </a:r>
          </a:p>
        </p:txBody>
      </p:sp>
      <p:sp>
        <p:nvSpPr>
          <p:cNvPr id="37891" name="TextBox 10">
            <a:extLst>
              <a:ext uri="{FF2B5EF4-FFF2-40B4-BE49-F238E27FC236}">
                <a16:creationId xmlns:a16="http://schemas.microsoft.com/office/drawing/2014/main" id="{F26D7CE8-0934-9147-8336-BFDF9DB69F25}"/>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37892" name="Picture 3" descr="JMPLogoV3_02.jpg">
            <a:extLst>
              <a:ext uri="{FF2B5EF4-FFF2-40B4-BE49-F238E27FC236}">
                <a16:creationId xmlns:a16="http://schemas.microsoft.com/office/drawing/2014/main" id="{FF955F2D-2B56-C742-AFEC-6A0967548B4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7813" y="762000"/>
            <a:ext cx="32019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6" descr="LineClamp_HomePage2-75.tif">
            <a:extLst>
              <a:ext uri="{FF2B5EF4-FFF2-40B4-BE49-F238E27FC236}">
                <a16:creationId xmlns:a16="http://schemas.microsoft.com/office/drawing/2014/main" id="{4E654D2B-BB00-0C4E-B49B-CC7387517E38}"/>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590800" y="3581400"/>
            <a:ext cx="39512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7" name="Picture 8" descr="LC13sm.jpg">
            <a:extLst>
              <a:ext uri="{FF2B5EF4-FFF2-40B4-BE49-F238E27FC236}">
                <a16:creationId xmlns:a16="http://schemas.microsoft.com/office/drawing/2014/main" id="{B45A81E2-8ACB-544E-88F7-A765458C4BF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1960563"/>
            <a:ext cx="2068513"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10">
            <a:extLst>
              <a:ext uri="{FF2B5EF4-FFF2-40B4-BE49-F238E27FC236}">
                <a16:creationId xmlns:a16="http://schemas.microsoft.com/office/drawing/2014/main" id="{37B5922C-567A-1243-B08B-6B2A8696A8A3}"/>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sp>
        <p:nvSpPr>
          <p:cNvPr id="39939" name="Text Box 37">
            <a:extLst>
              <a:ext uri="{FF2B5EF4-FFF2-40B4-BE49-F238E27FC236}">
                <a16:creationId xmlns:a16="http://schemas.microsoft.com/office/drawing/2014/main" id="{1B5F0F58-86FD-CA42-BCAF-1AA714E7DA3B}"/>
              </a:ext>
            </a:extLst>
          </p:cNvPr>
          <p:cNvSpPr txBox="1">
            <a:spLocks noChangeArrowheads="1"/>
          </p:cNvSpPr>
          <p:nvPr/>
        </p:nvSpPr>
        <p:spPr bwMode="auto">
          <a:xfrm>
            <a:off x="425450" y="911225"/>
            <a:ext cx="818515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50000"/>
              </a:spcBef>
            </a:pPr>
            <a:r>
              <a:rPr lang="en-US" altLang="en-US" sz="1400"/>
              <a:t>Provide fast economical method of installing wire harnesses, hydraulic lines, etc.</a:t>
            </a:r>
          </a:p>
          <a:p>
            <a:pPr eaLnBrk="1" hangingPunct="1">
              <a:spcBef>
                <a:spcPct val="50000"/>
              </a:spcBef>
            </a:pPr>
            <a:r>
              <a:rPr lang="en-US" altLang="en-US" sz="1400"/>
              <a:t>Typical design consists of a metal band with rubber “cushion” material, that is then formed around a tube of specific diameter. Fastening holes are stamped into the metal band and the assembly is part marked along with the manufacturers identifier “JM” for J&amp;M.</a:t>
            </a:r>
          </a:p>
          <a:p>
            <a:pPr eaLnBrk="1" hangingPunct="1">
              <a:spcBef>
                <a:spcPct val="50000"/>
              </a:spcBef>
            </a:pPr>
            <a:r>
              <a:rPr lang="en-US" altLang="en-US" sz="1400"/>
              <a:t>J&amp;M industry leading supplier for applications:</a:t>
            </a:r>
          </a:p>
          <a:p>
            <a:pPr lvl="1" eaLnBrk="1" hangingPunct="1">
              <a:spcBef>
                <a:spcPct val="50000"/>
              </a:spcBef>
              <a:buFontTx/>
              <a:buChar char="•"/>
            </a:pPr>
            <a:r>
              <a:rPr lang="en-US" altLang="en-US" sz="1400"/>
              <a:t> Rugged/hostile environments</a:t>
            </a:r>
          </a:p>
          <a:p>
            <a:pPr lvl="1" eaLnBrk="1" hangingPunct="1">
              <a:spcBef>
                <a:spcPct val="50000"/>
              </a:spcBef>
              <a:buFontTx/>
              <a:buChar char="•"/>
            </a:pPr>
            <a:r>
              <a:rPr lang="en-US" altLang="en-US" sz="1400"/>
              <a:t> Helicopter / Military / Space / Marine installations</a:t>
            </a:r>
          </a:p>
          <a:p>
            <a:pPr lvl="1" eaLnBrk="1" hangingPunct="1">
              <a:spcBef>
                <a:spcPct val="50000"/>
              </a:spcBef>
              <a:buFontTx/>
              <a:buChar char="•"/>
            </a:pPr>
            <a:r>
              <a:rPr lang="en-US" altLang="en-US" sz="1400"/>
              <a:t> Commercial Aviation</a:t>
            </a:r>
          </a:p>
          <a:p>
            <a:pPr lvl="1" eaLnBrk="1" hangingPunct="1">
              <a:spcBef>
                <a:spcPct val="50000"/>
              </a:spcBef>
              <a:buFontTx/>
              <a:buChar char="•"/>
            </a:pPr>
            <a:r>
              <a:rPr lang="en-US" altLang="en-US" sz="1400"/>
              <a:t> Heavy Duty Trucking</a:t>
            </a:r>
          </a:p>
          <a:p>
            <a:pPr eaLnBrk="1" hangingPunct="1">
              <a:spcBef>
                <a:spcPct val="50000"/>
              </a:spcBef>
            </a:pPr>
            <a:r>
              <a:rPr lang="en-US" altLang="en-US" sz="1400"/>
              <a:t>Elastomer/Cushion options for heat, fuel, hydraulic fluid, and temperature variations from 1000F       to -40F.</a:t>
            </a:r>
          </a:p>
          <a:p>
            <a:pPr eaLnBrk="1" hangingPunct="1">
              <a:spcBef>
                <a:spcPct val="50000"/>
              </a:spcBef>
            </a:pPr>
            <a:r>
              <a:rPr lang="en-US" altLang="en-US" sz="1400"/>
              <a:t>J&amp;M </a:t>
            </a:r>
            <a:r>
              <a:rPr lang="en-US" altLang="en-US" sz="1400" u="sng"/>
              <a:t>proprietary</a:t>
            </a:r>
            <a:r>
              <a:rPr lang="en-US" altLang="en-US" sz="1400"/>
              <a:t> tooling, molds, and compound qualification data with key elastomer partners</a:t>
            </a:r>
          </a:p>
          <a:p>
            <a:pPr eaLnBrk="1" hangingPunct="1">
              <a:spcBef>
                <a:spcPct val="50000"/>
              </a:spcBef>
            </a:pPr>
            <a:r>
              <a:rPr lang="en-US" altLang="en-US" sz="1400"/>
              <a:t>Full range of metals available</a:t>
            </a:r>
          </a:p>
        </p:txBody>
      </p:sp>
      <p:sp>
        <p:nvSpPr>
          <p:cNvPr id="39940" name="Text Box 4">
            <a:extLst>
              <a:ext uri="{FF2B5EF4-FFF2-40B4-BE49-F238E27FC236}">
                <a16:creationId xmlns:a16="http://schemas.microsoft.com/office/drawing/2014/main" id="{25275283-0947-B641-AB73-61553FE74AE2}"/>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Line Support Clamps</a:t>
            </a:r>
          </a:p>
        </p:txBody>
      </p:sp>
      <p:pic>
        <p:nvPicPr>
          <p:cNvPr id="39941" name="Picture 2">
            <a:extLst>
              <a:ext uri="{FF2B5EF4-FFF2-40B4-BE49-F238E27FC236}">
                <a16:creationId xmlns:a16="http://schemas.microsoft.com/office/drawing/2014/main" id="{8A032DE8-D469-7748-B058-1C86C1B04E9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43000" y="4699000"/>
            <a:ext cx="190500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9">
            <a:extLst>
              <a:ext uri="{FF2B5EF4-FFF2-40B4-BE49-F238E27FC236}">
                <a16:creationId xmlns:a16="http://schemas.microsoft.com/office/drawing/2014/main" id="{4D3203F1-55E1-8E41-A65E-500491687BC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08625" y="4759325"/>
            <a:ext cx="2225675"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11">
            <a:extLst>
              <a:ext uri="{FF2B5EF4-FFF2-40B4-BE49-F238E27FC236}">
                <a16:creationId xmlns:a16="http://schemas.microsoft.com/office/drawing/2014/main" id="{C00158CB-81BC-2F4A-854F-4783CC84626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3486944" y="4537869"/>
            <a:ext cx="1706562"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3" descr="JMPLogoV3_02.jpg">
            <a:extLst>
              <a:ext uri="{FF2B5EF4-FFF2-40B4-BE49-F238E27FC236}">
                <a16:creationId xmlns:a16="http://schemas.microsoft.com/office/drawing/2014/main" id="{09EA886B-0F12-1742-9A6B-3FDA5A031384}"/>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TextBox 10">
            <a:extLst>
              <a:ext uri="{FF2B5EF4-FFF2-40B4-BE49-F238E27FC236}">
                <a16:creationId xmlns:a16="http://schemas.microsoft.com/office/drawing/2014/main" id="{D5B778CA-3495-904C-9A69-E4A560AC1BE1}"/>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41986" name="Picture 3" descr="JMPLogoV3_02.jpg">
            <a:extLst>
              <a:ext uri="{FF2B5EF4-FFF2-40B4-BE49-F238E27FC236}">
                <a16:creationId xmlns:a16="http://schemas.microsoft.com/office/drawing/2014/main" id="{82663417-0EFA-CE4D-A4BF-62EC56C6DAA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B5DF4B7-BF09-FD4A-9193-BA79781677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2138363"/>
            <a:ext cx="3830638" cy="4171950"/>
          </a:xfrm>
          <a:prstGeom prst="rect">
            <a:avLst/>
          </a:prstGeom>
          <a:ln>
            <a:solidFill>
              <a:schemeClr val="accent6"/>
            </a:solidFill>
          </a:ln>
        </p:spPr>
      </p:pic>
      <p:pic>
        <p:nvPicPr>
          <p:cNvPr id="5" name="Picture 4">
            <a:extLst>
              <a:ext uri="{FF2B5EF4-FFF2-40B4-BE49-F238E27FC236}">
                <a16:creationId xmlns:a16="http://schemas.microsoft.com/office/drawing/2014/main" id="{D03DBD03-6521-564E-8DED-5DB9E02D040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2200" y="1862138"/>
            <a:ext cx="3641725" cy="4164012"/>
          </a:xfrm>
          <a:prstGeom prst="rect">
            <a:avLst/>
          </a:prstGeom>
          <a:ln>
            <a:solidFill>
              <a:schemeClr val="accent6"/>
            </a:solidFill>
          </a:ln>
        </p:spPr>
      </p:pic>
      <p:pic>
        <p:nvPicPr>
          <p:cNvPr id="8" name="Picture 7">
            <a:extLst>
              <a:ext uri="{FF2B5EF4-FFF2-40B4-BE49-F238E27FC236}">
                <a16:creationId xmlns:a16="http://schemas.microsoft.com/office/drawing/2014/main" id="{DA630A9A-42B5-DB46-9800-7828566E2705}"/>
              </a:ext>
            </a:extLst>
          </p:cNvPr>
          <p:cNvPicPr>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a:off x="5181600" y="1628775"/>
            <a:ext cx="3652838" cy="4238625"/>
          </a:xfrm>
          <a:prstGeom prst="rect">
            <a:avLst/>
          </a:prstGeom>
          <a:ln>
            <a:solidFill>
              <a:schemeClr val="accent6"/>
            </a:solidFill>
          </a:ln>
        </p:spPr>
      </p:pic>
      <p:sp>
        <p:nvSpPr>
          <p:cNvPr id="41990" name="Text Box 4">
            <a:extLst>
              <a:ext uri="{FF2B5EF4-FFF2-40B4-BE49-F238E27FC236}">
                <a16:creationId xmlns:a16="http://schemas.microsoft.com/office/drawing/2014/main" id="{8B68E95E-D866-894E-8F8F-931C9B931054}"/>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Cushion Materials</a:t>
            </a:r>
          </a:p>
        </p:txBody>
      </p:sp>
      <p:sp>
        <p:nvSpPr>
          <p:cNvPr id="41991" name="TextBox 9">
            <a:extLst>
              <a:ext uri="{FF2B5EF4-FFF2-40B4-BE49-F238E27FC236}">
                <a16:creationId xmlns:a16="http://schemas.microsoft.com/office/drawing/2014/main" id="{783A6B40-5543-7240-94FC-BB75AC5D3BA5}"/>
              </a:ext>
            </a:extLst>
          </p:cNvPr>
          <p:cNvSpPr txBox="1">
            <a:spLocks noChangeArrowheads="1"/>
          </p:cNvSpPr>
          <p:nvPr/>
        </p:nvSpPr>
        <p:spPr bwMode="auto">
          <a:xfrm>
            <a:off x="381000" y="896938"/>
            <a:ext cx="86042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pPr>
            <a:r>
              <a:rPr lang="en-US" altLang="en-US" sz="1800">
                <a:cs typeface="Arial" panose="020B0604020202020204" pitchFamily="34" charset="0"/>
              </a:rPr>
              <a:t>Large array of cushion materials, shapes and sizes on hand (204 part numbers)</a:t>
            </a:r>
          </a:p>
          <a:p>
            <a:pPr>
              <a:spcBef>
                <a:spcPct val="0"/>
              </a:spcBef>
            </a:pPr>
            <a:r>
              <a:rPr lang="en-US" altLang="en-US" sz="1800">
                <a:cs typeface="Arial" panose="020B0604020202020204" pitchFamily="34" charset="0"/>
              </a:rPr>
              <a:t>Materials may be extruded or molded</a:t>
            </a:r>
          </a:p>
          <a:p>
            <a:pPr>
              <a:spcBef>
                <a:spcPct val="0"/>
              </a:spcBef>
            </a:pPr>
            <a:r>
              <a:rPr lang="en-US" altLang="en-US" sz="1800">
                <a:cs typeface="Arial" panose="020B0604020202020204" pitchFamily="34" charset="0"/>
              </a:rPr>
              <a:t>Shelf life requirement applies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4033" name="Picture 6">
            <a:extLst>
              <a:ext uri="{FF2B5EF4-FFF2-40B4-BE49-F238E27FC236}">
                <a16:creationId xmlns:a16="http://schemas.microsoft.com/office/drawing/2014/main" id="{50D55B44-53F6-0246-8899-0DCBDC5099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4575" y="2978150"/>
            <a:ext cx="2413000" cy="312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4034" name="TextBox 10">
            <a:extLst>
              <a:ext uri="{FF2B5EF4-FFF2-40B4-BE49-F238E27FC236}">
                <a16:creationId xmlns:a16="http://schemas.microsoft.com/office/drawing/2014/main" id="{C9F5C9DB-2BE7-B345-BEE7-D4DA75ED131B}"/>
              </a:ext>
            </a:extLst>
          </p:cNvPr>
          <p:cNvSpPr txBox="1">
            <a:spLocks noChangeArrowheads="1"/>
          </p:cNvSpPr>
          <p:nvPr/>
        </p:nvSpPr>
        <p:spPr bwMode="auto">
          <a:xfrm>
            <a:off x="1514475" y="6372225"/>
            <a:ext cx="5791200"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US" altLang="en-US" sz="600">
                <a:ea typeface="ヒラギノ角ゴ Pro W3" panose="020B0300000000000000" pitchFamily="34" charset="-128"/>
                <a:cs typeface="Arial" panose="020B0604020202020204" pitchFamily="34" charset="0"/>
              </a:rPr>
              <a:t>THIS DOCUMENT CONTAINS PROPRIETARY INFORMATION, WHICH IS THE SOLE EXCLUSIVE PROPERTY OF J&amp;M PRODUCTS, INC.. THE DOCUMENT IS ISSUED IN STRICT CONFIDENCE AND SHALL NOT BE DISCLOSED TO A THIRD PARTY OR USED FOR MANUFACTURE, PRODUCTION OR PROCUREMENT WITHOUT THE EXPRESS WRITTEN PERMISSION OF J&amp;M PRODUCTS, INC.</a:t>
            </a:r>
          </a:p>
        </p:txBody>
      </p:sp>
      <p:pic>
        <p:nvPicPr>
          <p:cNvPr id="44035" name="Picture 3" descr="JMPLogoV3_02.jpg">
            <a:extLst>
              <a:ext uri="{FF2B5EF4-FFF2-40B4-BE49-F238E27FC236}">
                <a16:creationId xmlns:a16="http://schemas.microsoft.com/office/drawing/2014/main" id="{E32C3D77-831E-B844-9A30-19E89CF4CB0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70788" y="5867400"/>
            <a:ext cx="1331912"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a:extLst>
              <a:ext uri="{FF2B5EF4-FFF2-40B4-BE49-F238E27FC236}">
                <a16:creationId xmlns:a16="http://schemas.microsoft.com/office/drawing/2014/main" id="{5C53788C-0E71-2E4B-86D1-5FE7C043ECC4}"/>
              </a:ext>
            </a:extLst>
          </p:cNvPr>
          <p:cNvSpPr txBox="1">
            <a:spLocks noChangeArrowheads="1"/>
          </p:cNvSpPr>
          <p:nvPr/>
        </p:nvSpPr>
        <p:spPr bwMode="auto">
          <a:xfrm>
            <a:off x="685800" y="381000"/>
            <a:ext cx="7696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eaLnBrk="1" hangingPunct="1">
              <a:spcBef>
                <a:spcPct val="50000"/>
              </a:spcBef>
              <a:buFontTx/>
              <a:buNone/>
            </a:pPr>
            <a:r>
              <a:rPr lang="en-US" altLang="en-US" sz="2800" b="1"/>
              <a:t>Cushion Materials</a:t>
            </a:r>
          </a:p>
        </p:txBody>
      </p:sp>
      <p:pic>
        <p:nvPicPr>
          <p:cNvPr id="14" name="Picture 13">
            <a:extLst>
              <a:ext uri="{FF2B5EF4-FFF2-40B4-BE49-F238E27FC236}">
                <a16:creationId xmlns:a16="http://schemas.microsoft.com/office/drawing/2014/main" id="{686CF640-3D4E-F642-8D6B-33217FEF32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0038" y="1628775"/>
            <a:ext cx="2889250" cy="1511300"/>
          </a:xfrm>
          <a:prstGeom prst="rect">
            <a:avLst/>
          </a:prstGeom>
          <a:ln>
            <a:solidFill>
              <a:schemeClr val="accent6"/>
            </a:solidFill>
          </a:ln>
        </p:spPr>
      </p:pic>
      <p:pic>
        <p:nvPicPr>
          <p:cNvPr id="15" name="Picture 14">
            <a:extLst>
              <a:ext uri="{FF2B5EF4-FFF2-40B4-BE49-F238E27FC236}">
                <a16:creationId xmlns:a16="http://schemas.microsoft.com/office/drawing/2014/main" id="{15582E5C-EA50-F04B-B882-DECC68F62B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2800" y="1628775"/>
            <a:ext cx="2498725" cy="1501775"/>
          </a:xfrm>
          <a:prstGeom prst="rect">
            <a:avLst/>
          </a:prstGeom>
          <a:ln>
            <a:solidFill>
              <a:schemeClr val="accent6"/>
            </a:solidFill>
          </a:ln>
        </p:spPr>
      </p:pic>
      <p:sp>
        <p:nvSpPr>
          <p:cNvPr id="44039" name="TextBox 10">
            <a:extLst>
              <a:ext uri="{FF2B5EF4-FFF2-40B4-BE49-F238E27FC236}">
                <a16:creationId xmlns:a16="http://schemas.microsoft.com/office/drawing/2014/main" id="{1BC227DB-BA4A-1745-BE9C-FA9C9D230B85}"/>
              </a:ext>
            </a:extLst>
          </p:cNvPr>
          <p:cNvSpPr txBox="1">
            <a:spLocks noChangeArrowheads="1"/>
          </p:cNvSpPr>
          <p:nvPr/>
        </p:nvSpPr>
        <p:spPr bwMode="auto">
          <a:xfrm>
            <a:off x="609600" y="960438"/>
            <a:ext cx="436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US" altLang="en-US" sz="1800">
                <a:cs typeface="Arial" panose="020B0604020202020204" pitchFamily="34" charset="0"/>
              </a:rPr>
              <a:t>Molded and Extruded Cushion Examples</a:t>
            </a:r>
          </a:p>
        </p:txBody>
      </p:sp>
      <p:pic>
        <p:nvPicPr>
          <p:cNvPr id="44040" name="Picture 3">
            <a:extLst>
              <a:ext uri="{FF2B5EF4-FFF2-40B4-BE49-F238E27FC236}">
                <a16:creationId xmlns:a16="http://schemas.microsoft.com/office/drawing/2014/main" id="{FCBC591B-4CA9-2C40-826E-08268652A0D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5900" y="3203575"/>
            <a:ext cx="2117725" cy="2740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41" name="Picture 26">
            <a:extLst>
              <a:ext uri="{FF2B5EF4-FFF2-40B4-BE49-F238E27FC236}">
                <a16:creationId xmlns:a16="http://schemas.microsoft.com/office/drawing/2014/main" id="{D014FE0E-2160-A74F-9BAB-BE668DC0E4A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351088" y="3203575"/>
            <a:ext cx="35083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30">
            <a:extLst>
              <a:ext uri="{FF2B5EF4-FFF2-40B4-BE49-F238E27FC236}">
                <a16:creationId xmlns:a16="http://schemas.microsoft.com/office/drawing/2014/main" id="{327137E0-286F-AC4D-81EC-9A2A4FA41A3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51088" y="4953000"/>
            <a:ext cx="13398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0">
            <a:extLst>
              <a:ext uri="{FF2B5EF4-FFF2-40B4-BE49-F238E27FC236}">
                <a16:creationId xmlns:a16="http://schemas.microsoft.com/office/drawing/2014/main" id="{9ED02F74-3DF3-B64E-9F31-16D732341F0A}"/>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83338" y="1487488"/>
            <a:ext cx="1871662"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16884</TotalTime>
  <Words>4045</Words>
  <Application>Microsoft Macintosh PowerPoint</Application>
  <PresentationFormat>On-screen Show (4:3)</PresentationFormat>
  <Paragraphs>411</Paragraphs>
  <Slides>41</Slides>
  <Notes>31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41</vt:i4>
      </vt:variant>
    </vt:vector>
  </HeadingPairs>
  <TitlesOfParts>
    <vt:vector size="46" baseType="lpstr">
      <vt:lpstr>Arial</vt:lpstr>
      <vt:lpstr>Calibri</vt:lpstr>
      <vt:lpstr>Times New Roman</vt:lpstr>
      <vt:lpstr>Default Design</vt:lpstr>
      <vt:lpstr>Custom Design</vt:lpstr>
      <vt:lpstr>PowerPoint Presentation</vt:lpstr>
      <vt:lpstr>PowerPoint Presentation</vt:lpstr>
      <vt:lpstr>PowerPoint Presentation</vt:lpstr>
      <vt:lpstr>Markets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 Green</cp:lastModifiedBy>
  <cp:revision>469</cp:revision>
  <cp:lastPrinted>2022-08-18T21:05:29Z</cp:lastPrinted>
  <dcterms:created xsi:type="dcterms:W3CDTF">1601-01-01T00:00:00Z</dcterms:created>
  <dcterms:modified xsi:type="dcterms:W3CDTF">2023-09-16T00:09:46Z</dcterms:modified>
</cp:coreProperties>
</file>