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7" r:id="rId2"/>
    <p:sldId id="257" r:id="rId3"/>
    <p:sldId id="258" r:id="rId4"/>
    <p:sldId id="259" r:id="rId5"/>
    <p:sldId id="262" r:id="rId6"/>
    <p:sldId id="268" r:id="rId7"/>
    <p:sldId id="26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5"/>
    <p:restoredTop sz="94639"/>
  </p:normalViewPr>
  <p:slideViewPr>
    <p:cSldViewPr snapToGrid="0">
      <p:cViewPr>
        <p:scale>
          <a:sx n="220" d="100"/>
          <a:sy n="220" d="100"/>
        </p:scale>
        <p:origin x="528" y="1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8D4B-37DE-D11B-323F-40EC2105E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057C29-11CF-153F-A97C-D5A21095B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10A50-033B-C985-C4B1-3734F8BB788B}"/>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5" name="Footer Placeholder 4">
            <a:extLst>
              <a:ext uri="{FF2B5EF4-FFF2-40B4-BE49-F238E27FC236}">
                <a16:creationId xmlns:a16="http://schemas.microsoft.com/office/drawing/2014/main" id="{ECDE4FA6-9EB9-A446-C4CF-FE08D05D2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1E2A7-410C-597D-1FFA-C6DAD7E33A28}"/>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263327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A888-17ED-024B-7F9D-3671AD20E6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C735A-3747-8F04-77A8-47184B1394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DBD6A-A93D-9688-9E0E-51191B6E595E}"/>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5" name="Footer Placeholder 4">
            <a:extLst>
              <a:ext uri="{FF2B5EF4-FFF2-40B4-BE49-F238E27FC236}">
                <a16:creationId xmlns:a16="http://schemas.microsoft.com/office/drawing/2014/main" id="{3E1AFF96-4CE6-46FB-7674-AB212A9A9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0C664-44A3-D167-174C-9C5E3E430216}"/>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48320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2AC159-7E36-5D9E-EBCC-26B891ADE0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8802-6B58-8684-C289-FE09714B35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5414E-BE5C-0FD7-AD38-B1230E2A1DD2}"/>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5" name="Footer Placeholder 4">
            <a:extLst>
              <a:ext uri="{FF2B5EF4-FFF2-40B4-BE49-F238E27FC236}">
                <a16:creationId xmlns:a16="http://schemas.microsoft.com/office/drawing/2014/main" id="{4C532CB8-8C8D-52D7-6D34-D0F55AB50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3932C-FD5A-1D3A-EABB-15654029B803}"/>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119069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452B-0123-1D41-8278-4D8D210E4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B77607-6CE9-F93E-1CE4-02A2B27E92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DA45A-B012-4FFD-3529-A4607B2F202F}"/>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5" name="Footer Placeholder 4">
            <a:extLst>
              <a:ext uri="{FF2B5EF4-FFF2-40B4-BE49-F238E27FC236}">
                <a16:creationId xmlns:a16="http://schemas.microsoft.com/office/drawing/2014/main" id="{7D5C8B4E-EC97-E4AB-251E-32D7A682B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44F9C-9F91-D711-CD1B-028BC9B58523}"/>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255994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8A89-0771-9334-AB3A-BD83529B54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7E475F-2141-CEBF-55E5-96745A345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0D8AA9-AA73-6242-37F9-EC3A828F1B9F}"/>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5" name="Footer Placeholder 4">
            <a:extLst>
              <a:ext uri="{FF2B5EF4-FFF2-40B4-BE49-F238E27FC236}">
                <a16:creationId xmlns:a16="http://schemas.microsoft.com/office/drawing/2014/main" id="{8DA6AAAD-2BC0-EA26-C3D8-25CE9CDCE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A20E8-746E-D4AE-F21B-E28176622E91}"/>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46408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5EE9-0A01-D090-E6EC-F6D30C417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F0D5E-63C0-7703-83A8-1BBF011344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CFFDC1-E678-4423-7988-E2C6ACAD7A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E4BFFD-5EAB-5B6B-40D2-B17217D26AF0}"/>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6" name="Footer Placeholder 5">
            <a:extLst>
              <a:ext uri="{FF2B5EF4-FFF2-40B4-BE49-F238E27FC236}">
                <a16:creationId xmlns:a16="http://schemas.microsoft.com/office/drawing/2014/main" id="{938483EE-80E5-BD4F-5700-0F5D9364D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3D662-52EB-9921-2F19-22FCE7F129BC}"/>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190016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4463-C2C8-6560-D169-BF613CE1A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6A480D-BEEC-91FD-FAE1-F794E97CD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A33A06-0180-A373-BCC4-20C831E4DE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3E6C01-C4EC-D91C-92C5-3E29777B0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D90AAB-C2A2-9D68-D396-52635BB35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C65A3C-F89F-D392-F85A-067A56291E3F}"/>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8" name="Footer Placeholder 7">
            <a:extLst>
              <a:ext uri="{FF2B5EF4-FFF2-40B4-BE49-F238E27FC236}">
                <a16:creationId xmlns:a16="http://schemas.microsoft.com/office/drawing/2014/main" id="{F94D5033-63ED-BE91-0B59-CC9D1EFEA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31A6BE-09DF-D4AB-3AFF-64B3A2EE8C6C}"/>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309857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7BBC-B2EA-F430-CAC0-524B16DC43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DD8D8-E1E1-040A-DBDE-57DFD5E53CA0}"/>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4" name="Footer Placeholder 3">
            <a:extLst>
              <a:ext uri="{FF2B5EF4-FFF2-40B4-BE49-F238E27FC236}">
                <a16:creationId xmlns:a16="http://schemas.microsoft.com/office/drawing/2014/main" id="{D059C6B5-D92B-A5F1-A73A-A99B84945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897405-F1DB-4E62-B84F-EBDB5088A10D}"/>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291095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136C7A-89E6-6C6B-3EB6-75223100C641}"/>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3" name="Footer Placeholder 2">
            <a:extLst>
              <a:ext uri="{FF2B5EF4-FFF2-40B4-BE49-F238E27FC236}">
                <a16:creationId xmlns:a16="http://schemas.microsoft.com/office/drawing/2014/main" id="{543C10D7-93BC-9808-03D7-AB5C222474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07732-6469-7DDC-A726-91ADD624F6A0}"/>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147650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ADA0-97BF-041F-263C-DCAC71984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F9AE21-AA35-A785-35CD-B57235CB1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019007-D3C5-8137-33B3-08DD5C095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11FBF-7F0E-404F-CF12-A7FF062C54A5}"/>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6" name="Footer Placeholder 5">
            <a:extLst>
              <a:ext uri="{FF2B5EF4-FFF2-40B4-BE49-F238E27FC236}">
                <a16:creationId xmlns:a16="http://schemas.microsoft.com/office/drawing/2014/main" id="{B14F632C-6D08-5518-F41A-5C5E2218B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44518-4BB5-DCD9-5E0E-16C201E40242}"/>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2351400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A7F6-CB5A-A848-5C71-D39629102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66E903-66AA-14C2-E583-D13EE8A86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0A57F4-CC96-AFE0-C040-27FB5BB83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BD079-D508-C03D-DF00-72DFB1CDC8EF}"/>
              </a:ext>
            </a:extLst>
          </p:cNvPr>
          <p:cNvSpPr>
            <a:spLocks noGrp="1"/>
          </p:cNvSpPr>
          <p:nvPr>
            <p:ph type="dt" sz="half" idx="10"/>
          </p:nvPr>
        </p:nvSpPr>
        <p:spPr/>
        <p:txBody>
          <a:bodyPr/>
          <a:lstStyle/>
          <a:p>
            <a:fld id="{7D4E678D-01CF-284F-A45D-DB51B0AD3843}" type="datetimeFigureOut">
              <a:rPr lang="en-US" smtClean="0"/>
              <a:t>4/18/24</a:t>
            </a:fld>
            <a:endParaRPr lang="en-US"/>
          </a:p>
        </p:txBody>
      </p:sp>
      <p:sp>
        <p:nvSpPr>
          <p:cNvPr id="6" name="Footer Placeholder 5">
            <a:extLst>
              <a:ext uri="{FF2B5EF4-FFF2-40B4-BE49-F238E27FC236}">
                <a16:creationId xmlns:a16="http://schemas.microsoft.com/office/drawing/2014/main" id="{3E0D75AE-F8C9-1BA6-38A8-1D21A4E02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C039D-8F0E-8EC1-6A72-5E4877A7B832}"/>
              </a:ext>
            </a:extLst>
          </p:cNvPr>
          <p:cNvSpPr>
            <a:spLocks noGrp="1"/>
          </p:cNvSpPr>
          <p:nvPr>
            <p:ph type="sldNum" sz="quarter" idx="12"/>
          </p:nvPr>
        </p:nvSpPr>
        <p:spPr/>
        <p:txBody>
          <a:bodyPr/>
          <a:lstStyle/>
          <a:p>
            <a:fld id="{51C91A00-548E-1345-A740-F2CF6B2F1ECF}" type="slidenum">
              <a:rPr lang="en-US" smtClean="0"/>
              <a:t>‹#›</a:t>
            </a:fld>
            <a:endParaRPr lang="en-US"/>
          </a:p>
        </p:txBody>
      </p:sp>
    </p:spTree>
    <p:extLst>
      <p:ext uri="{BB962C8B-B14F-4D97-AF65-F5344CB8AC3E}">
        <p14:creationId xmlns:p14="http://schemas.microsoft.com/office/powerpoint/2010/main" val="231272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63859-F625-9DE1-7B08-0EBFB89B0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E00DE6-6F38-CBE7-495F-01921D9549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E3F9A-0D0A-A9BF-3D70-3CDBEDA95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E678D-01CF-284F-A45D-DB51B0AD3843}" type="datetimeFigureOut">
              <a:rPr lang="en-US" smtClean="0"/>
              <a:t>4/18/24</a:t>
            </a:fld>
            <a:endParaRPr lang="en-US"/>
          </a:p>
        </p:txBody>
      </p:sp>
      <p:sp>
        <p:nvSpPr>
          <p:cNvPr id="5" name="Footer Placeholder 4">
            <a:extLst>
              <a:ext uri="{FF2B5EF4-FFF2-40B4-BE49-F238E27FC236}">
                <a16:creationId xmlns:a16="http://schemas.microsoft.com/office/drawing/2014/main" id="{283A9E74-11AA-D7C9-1913-BF31BC13F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2B3CED-B075-392E-4EDC-657B511A9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91A00-548E-1345-A740-F2CF6B2F1ECF}" type="slidenum">
              <a:rPr lang="en-US" smtClean="0"/>
              <a:t>‹#›</a:t>
            </a:fld>
            <a:endParaRPr lang="en-US"/>
          </a:p>
        </p:txBody>
      </p:sp>
    </p:spTree>
    <p:extLst>
      <p:ext uri="{BB962C8B-B14F-4D97-AF65-F5344CB8AC3E}">
        <p14:creationId xmlns:p14="http://schemas.microsoft.com/office/powerpoint/2010/main" val="881452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jpe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2525A-C25E-A14A-481E-671B0A3EC00F}"/>
              </a:ext>
            </a:extLst>
          </p:cNvPr>
          <p:cNvPicPr>
            <a:picLocks noChangeAspect="1"/>
          </p:cNvPicPr>
          <p:nvPr/>
        </p:nvPicPr>
        <p:blipFill rotWithShape="1">
          <a:blip r:embed="rId2"/>
          <a:srcRect b="50600"/>
          <a:stretch/>
        </p:blipFill>
        <p:spPr>
          <a:xfrm>
            <a:off x="199056" y="1590013"/>
            <a:ext cx="5771437" cy="4227268"/>
          </a:xfrm>
          <a:prstGeom prst="rect">
            <a:avLst/>
          </a:prstGeom>
        </p:spPr>
      </p:pic>
      <p:pic>
        <p:nvPicPr>
          <p:cNvPr id="7" name="Picture 6">
            <a:extLst>
              <a:ext uri="{FF2B5EF4-FFF2-40B4-BE49-F238E27FC236}">
                <a16:creationId xmlns:a16="http://schemas.microsoft.com/office/drawing/2014/main" id="{ADBBD1F4-EFC5-EA34-2ADB-F8CC31BD99F1}"/>
              </a:ext>
            </a:extLst>
          </p:cNvPr>
          <p:cNvPicPr>
            <a:picLocks noChangeAspect="1"/>
          </p:cNvPicPr>
          <p:nvPr/>
        </p:nvPicPr>
        <p:blipFill rotWithShape="1">
          <a:blip r:embed="rId2"/>
          <a:srcRect t="49400"/>
          <a:stretch/>
        </p:blipFill>
        <p:spPr>
          <a:xfrm>
            <a:off x="6185034" y="1590013"/>
            <a:ext cx="5633707" cy="4226644"/>
          </a:xfrm>
          <a:prstGeom prst="rect">
            <a:avLst/>
          </a:prstGeom>
        </p:spPr>
      </p:pic>
      <p:sp>
        <p:nvSpPr>
          <p:cNvPr id="8" name="TextBox 7">
            <a:extLst>
              <a:ext uri="{FF2B5EF4-FFF2-40B4-BE49-F238E27FC236}">
                <a16:creationId xmlns:a16="http://schemas.microsoft.com/office/drawing/2014/main" id="{51C807A0-EEDD-B8A1-E809-000674B7736D}"/>
              </a:ext>
            </a:extLst>
          </p:cNvPr>
          <p:cNvSpPr txBox="1"/>
          <p:nvPr/>
        </p:nvSpPr>
        <p:spPr>
          <a:xfrm>
            <a:off x="1931487" y="674798"/>
            <a:ext cx="2497222" cy="646331"/>
          </a:xfrm>
          <a:prstGeom prst="rect">
            <a:avLst/>
          </a:prstGeom>
          <a:noFill/>
        </p:spPr>
        <p:txBody>
          <a:bodyPr wrap="none" rtlCol="0">
            <a:spAutoFit/>
          </a:bodyPr>
          <a:lstStyle/>
          <a:p>
            <a:r>
              <a:rPr lang="en-US" dirty="0"/>
              <a:t>Left Panel = Clamp</a:t>
            </a:r>
          </a:p>
          <a:p>
            <a:r>
              <a:rPr lang="en-US" dirty="0"/>
              <a:t>(view looking from right)</a:t>
            </a:r>
          </a:p>
        </p:txBody>
      </p:sp>
      <p:sp>
        <p:nvSpPr>
          <p:cNvPr id="9" name="TextBox 8">
            <a:extLst>
              <a:ext uri="{FF2B5EF4-FFF2-40B4-BE49-F238E27FC236}">
                <a16:creationId xmlns:a16="http://schemas.microsoft.com/office/drawing/2014/main" id="{5E0C8E9F-9B96-5A64-BA9A-208C5C8433B7}"/>
              </a:ext>
            </a:extLst>
          </p:cNvPr>
          <p:cNvSpPr txBox="1"/>
          <p:nvPr/>
        </p:nvSpPr>
        <p:spPr>
          <a:xfrm>
            <a:off x="7780550" y="674798"/>
            <a:ext cx="2372252" cy="646331"/>
          </a:xfrm>
          <a:prstGeom prst="rect">
            <a:avLst/>
          </a:prstGeom>
          <a:noFill/>
        </p:spPr>
        <p:txBody>
          <a:bodyPr wrap="none" rtlCol="0">
            <a:spAutoFit/>
          </a:bodyPr>
          <a:lstStyle/>
          <a:p>
            <a:r>
              <a:rPr lang="en-US" dirty="0"/>
              <a:t>Right Panel = EWIS</a:t>
            </a:r>
          </a:p>
          <a:p>
            <a:r>
              <a:rPr lang="en-US" dirty="0"/>
              <a:t>(view looking from left)</a:t>
            </a:r>
          </a:p>
        </p:txBody>
      </p:sp>
      <p:sp>
        <p:nvSpPr>
          <p:cNvPr id="10" name="Rectangle 9">
            <a:extLst>
              <a:ext uri="{FF2B5EF4-FFF2-40B4-BE49-F238E27FC236}">
                <a16:creationId xmlns:a16="http://schemas.microsoft.com/office/drawing/2014/main" id="{9DE99F6B-D773-A194-55B8-ED8974928806}"/>
              </a:ext>
            </a:extLst>
          </p:cNvPr>
          <p:cNvSpPr/>
          <p:nvPr/>
        </p:nvSpPr>
        <p:spPr>
          <a:xfrm>
            <a:off x="1081677" y="4672361"/>
            <a:ext cx="1929161" cy="1031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J &amp; M</a:t>
            </a:r>
          </a:p>
        </p:txBody>
      </p:sp>
      <p:sp>
        <p:nvSpPr>
          <p:cNvPr id="11" name="Rectangle 10">
            <a:extLst>
              <a:ext uri="{FF2B5EF4-FFF2-40B4-BE49-F238E27FC236}">
                <a16:creationId xmlns:a16="http://schemas.microsoft.com/office/drawing/2014/main" id="{77A90802-CC11-8E65-512E-658AD145E26C}"/>
              </a:ext>
            </a:extLst>
          </p:cNvPr>
          <p:cNvSpPr/>
          <p:nvPr/>
        </p:nvSpPr>
        <p:spPr>
          <a:xfrm>
            <a:off x="1081677" y="4126477"/>
            <a:ext cx="1929161" cy="545883"/>
          </a:xfrm>
          <a:prstGeom prst="rect">
            <a:avLst/>
          </a:prstGeom>
          <a:solidFill>
            <a:schemeClr val="accent1">
              <a:alpha val="2989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7067F5-7E6B-0FCE-CDBD-CD27921DBDF8}"/>
              </a:ext>
            </a:extLst>
          </p:cNvPr>
          <p:cNvSpPr/>
          <p:nvPr/>
        </p:nvSpPr>
        <p:spPr>
          <a:xfrm>
            <a:off x="9101251" y="4078155"/>
            <a:ext cx="1929161" cy="15773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J &amp; M</a:t>
            </a:r>
          </a:p>
        </p:txBody>
      </p:sp>
      <p:sp>
        <p:nvSpPr>
          <p:cNvPr id="20" name="Rectangle 19">
            <a:extLst>
              <a:ext uri="{FF2B5EF4-FFF2-40B4-BE49-F238E27FC236}">
                <a16:creationId xmlns:a16="http://schemas.microsoft.com/office/drawing/2014/main" id="{FB2417A3-1AEC-21CE-999A-4C43CCAB3EBA}"/>
              </a:ext>
            </a:extLst>
          </p:cNvPr>
          <p:cNvSpPr/>
          <p:nvPr/>
        </p:nvSpPr>
        <p:spPr>
          <a:xfrm>
            <a:off x="9158864" y="2230769"/>
            <a:ext cx="330817" cy="184738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811CD65B-D859-5477-DF5D-5505E9F95D85}"/>
              </a:ext>
            </a:extLst>
          </p:cNvPr>
          <p:cNvPicPr>
            <a:picLocks noChangeAspect="1"/>
          </p:cNvPicPr>
          <p:nvPr/>
        </p:nvPicPr>
        <p:blipFill rotWithShape="1">
          <a:blip r:embed="rId3"/>
          <a:srcRect l="20062" t="20768" r="13001" b="6820"/>
          <a:stretch/>
        </p:blipFill>
        <p:spPr>
          <a:xfrm rot="10800000">
            <a:off x="9324272" y="3568719"/>
            <a:ext cx="1143440" cy="472989"/>
          </a:xfrm>
          <a:prstGeom prst="rect">
            <a:avLst/>
          </a:prstGeom>
        </p:spPr>
      </p:pic>
      <p:pic>
        <p:nvPicPr>
          <p:cNvPr id="23" name="Picture 22">
            <a:extLst>
              <a:ext uri="{FF2B5EF4-FFF2-40B4-BE49-F238E27FC236}">
                <a16:creationId xmlns:a16="http://schemas.microsoft.com/office/drawing/2014/main" id="{28CDBEB0-BC7F-5F78-5249-123C9BB0786F}"/>
              </a:ext>
            </a:extLst>
          </p:cNvPr>
          <p:cNvPicPr>
            <a:picLocks noChangeAspect="1"/>
          </p:cNvPicPr>
          <p:nvPr/>
        </p:nvPicPr>
        <p:blipFill rotWithShape="1">
          <a:blip r:embed="rId4"/>
          <a:srcRect l="-665" t="8470" r="5711" b="21726"/>
          <a:stretch/>
        </p:blipFill>
        <p:spPr>
          <a:xfrm>
            <a:off x="1932103" y="4325985"/>
            <a:ext cx="317769" cy="311469"/>
          </a:xfrm>
          <a:prstGeom prst="rect">
            <a:avLst/>
          </a:prstGeom>
        </p:spPr>
      </p:pic>
      <p:pic>
        <p:nvPicPr>
          <p:cNvPr id="24" name="Picture 23">
            <a:extLst>
              <a:ext uri="{FF2B5EF4-FFF2-40B4-BE49-F238E27FC236}">
                <a16:creationId xmlns:a16="http://schemas.microsoft.com/office/drawing/2014/main" id="{DE100DD1-4468-35D4-2ABB-240DB9A4E332}"/>
              </a:ext>
            </a:extLst>
          </p:cNvPr>
          <p:cNvPicPr>
            <a:picLocks noChangeAspect="1"/>
          </p:cNvPicPr>
          <p:nvPr/>
        </p:nvPicPr>
        <p:blipFill rotWithShape="1">
          <a:blip r:embed="rId5"/>
          <a:srcRect l="6667" t="17008" r="6108" b="2130"/>
          <a:stretch/>
        </p:blipFill>
        <p:spPr>
          <a:xfrm>
            <a:off x="1095711" y="4347995"/>
            <a:ext cx="405937" cy="282242"/>
          </a:xfrm>
          <a:prstGeom prst="rect">
            <a:avLst/>
          </a:prstGeom>
        </p:spPr>
      </p:pic>
      <p:pic>
        <p:nvPicPr>
          <p:cNvPr id="27" name="Picture 26">
            <a:extLst>
              <a:ext uri="{FF2B5EF4-FFF2-40B4-BE49-F238E27FC236}">
                <a16:creationId xmlns:a16="http://schemas.microsoft.com/office/drawing/2014/main" id="{8F09F012-D670-8399-E8D3-10A71804B715}"/>
              </a:ext>
            </a:extLst>
          </p:cNvPr>
          <p:cNvPicPr>
            <a:picLocks noChangeAspect="1"/>
          </p:cNvPicPr>
          <p:nvPr/>
        </p:nvPicPr>
        <p:blipFill rotWithShape="1">
          <a:blip r:embed="rId6"/>
          <a:srcRect l="51401" t="63365" r="12496" b="19551"/>
          <a:stretch/>
        </p:blipFill>
        <p:spPr>
          <a:xfrm>
            <a:off x="1178130" y="4803017"/>
            <a:ext cx="1633306" cy="773546"/>
          </a:xfrm>
          <a:prstGeom prst="rect">
            <a:avLst/>
          </a:prstGeom>
        </p:spPr>
      </p:pic>
      <p:pic>
        <p:nvPicPr>
          <p:cNvPr id="28" name="Picture 27">
            <a:extLst>
              <a:ext uri="{FF2B5EF4-FFF2-40B4-BE49-F238E27FC236}">
                <a16:creationId xmlns:a16="http://schemas.microsoft.com/office/drawing/2014/main" id="{6B4CA3DE-DAB4-2978-A402-BF255DB0EA0E}"/>
              </a:ext>
            </a:extLst>
          </p:cNvPr>
          <p:cNvPicPr>
            <a:picLocks noChangeAspect="1"/>
          </p:cNvPicPr>
          <p:nvPr/>
        </p:nvPicPr>
        <p:blipFill rotWithShape="1">
          <a:blip r:embed="rId6"/>
          <a:srcRect l="51401" t="63365" r="12496" b="19551"/>
          <a:stretch/>
        </p:blipFill>
        <p:spPr>
          <a:xfrm>
            <a:off x="9180138" y="4456147"/>
            <a:ext cx="1771385" cy="838941"/>
          </a:xfrm>
          <a:prstGeom prst="rect">
            <a:avLst/>
          </a:prstGeom>
        </p:spPr>
      </p:pic>
      <p:pic>
        <p:nvPicPr>
          <p:cNvPr id="30" name="Picture 29">
            <a:extLst>
              <a:ext uri="{FF2B5EF4-FFF2-40B4-BE49-F238E27FC236}">
                <a16:creationId xmlns:a16="http://schemas.microsoft.com/office/drawing/2014/main" id="{4F310D4A-3AA1-B87F-ED41-4B8F0F82D311}"/>
              </a:ext>
            </a:extLst>
          </p:cNvPr>
          <p:cNvPicPr>
            <a:picLocks noChangeAspect="1"/>
          </p:cNvPicPr>
          <p:nvPr/>
        </p:nvPicPr>
        <p:blipFill>
          <a:blip r:embed="rId7"/>
          <a:stretch>
            <a:fillRect/>
          </a:stretch>
        </p:blipFill>
        <p:spPr>
          <a:xfrm>
            <a:off x="1522938" y="4310579"/>
            <a:ext cx="387986" cy="350201"/>
          </a:xfrm>
          <a:prstGeom prst="rect">
            <a:avLst/>
          </a:prstGeom>
        </p:spPr>
      </p:pic>
      <p:grpSp>
        <p:nvGrpSpPr>
          <p:cNvPr id="35" name="Group 34">
            <a:extLst>
              <a:ext uri="{FF2B5EF4-FFF2-40B4-BE49-F238E27FC236}">
                <a16:creationId xmlns:a16="http://schemas.microsoft.com/office/drawing/2014/main" id="{96CD05BB-380E-1FED-3E1D-AADC5C6E3BBB}"/>
              </a:ext>
            </a:extLst>
          </p:cNvPr>
          <p:cNvGrpSpPr/>
          <p:nvPr/>
        </p:nvGrpSpPr>
        <p:grpSpPr>
          <a:xfrm>
            <a:off x="4147935" y="2181411"/>
            <a:ext cx="1571754" cy="1196838"/>
            <a:chOff x="530251" y="3429000"/>
            <a:chExt cx="3594032" cy="2670223"/>
          </a:xfrm>
        </p:grpSpPr>
        <p:pic>
          <p:nvPicPr>
            <p:cNvPr id="36" name="Picture 35">
              <a:extLst>
                <a:ext uri="{FF2B5EF4-FFF2-40B4-BE49-F238E27FC236}">
                  <a16:creationId xmlns:a16="http://schemas.microsoft.com/office/drawing/2014/main" id="{902D8022-7389-5998-9F64-9E3F37404F61}"/>
                </a:ext>
              </a:extLst>
            </p:cNvPr>
            <p:cNvPicPr>
              <a:picLocks noChangeAspect="1"/>
            </p:cNvPicPr>
            <p:nvPr/>
          </p:nvPicPr>
          <p:blipFill rotWithShape="1">
            <a:blip r:embed="rId8"/>
            <a:srcRect l="4739" t="7938" r="8127" b="5745"/>
            <a:stretch/>
          </p:blipFill>
          <p:spPr>
            <a:xfrm>
              <a:off x="530251" y="3429000"/>
              <a:ext cx="3594032" cy="2670223"/>
            </a:xfrm>
            <a:prstGeom prst="rect">
              <a:avLst/>
            </a:prstGeom>
          </p:spPr>
        </p:pic>
        <p:pic>
          <p:nvPicPr>
            <p:cNvPr id="37" name="Picture 36">
              <a:extLst>
                <a:ext uri="{FF2B5EF4-FFF2-40B4-BE49-F238E27FC236}">
                  <a16:creationId xmlns:a16="http://schemas.microsoft.com/office/drawing/2014/main" id="{3928B0CD-7EED-A7AE-AD4B-8A6F6B012D61}"/>
                </a:ext>
              </a:extLst>
            </p:cNvPr>
            <p:cNvPicPr>
              <a:picLocks noChangeAspect="1"/>
            </p:cNvPicPr>
            <p:nvPr/>
          </p:nvPicPr>
          <p:blipFill rotWithShape="1">
            <a:blip r:embed="rId9"/>
            <a:srcRect t="11167" r="13170" b="13505"/>
            <a:stretch/>
          </p:blipFill>
          <p:spPr>
            <a:xfrm rot="10800000">
              <a:off x="906100" y="3866436"/>
              <a:ext cx="2759335" cy="1795350"/>
            </a:xfrm>
            <a:prstGeom prst="rect">
              <a:avLst/>
            </a:prstGeom>
          </p:spPr>
        </p:pic>
      </p:grpSp>
      <p:pic>
        <p:nvPicPr>
          <p:cNvPr id="38" name="Picture 37">
            <a:extLst>
              <a:ext uri="{FF2B5EF4-FFF2-40B4-BE49-F238E27FC236}">
                <a16:creationId xmlns:a16="http://schemas.microsoft.com/office/drawing/2014/main" id="{453484B2-0117-024E-DE65-19E6B5F5DBE9}"/>
              </a:ext>
            </a:extLst>
          </p:cNvPr>
          <p:cNvPicPr>
            <a:picLocks noChangeAspect="1"/>
          </p:cNvPicPr>
          <p:nvPr/>
        </p:nvPicPr>
        <p:blipFill rotWithShape="1">
          <a:blip r:embed="rId10"/>
          <a:srcRect l="32020" t="42137" r="63065" b="24522"/>
          <a:stretch/>
        </p:blipFill>
        <p:spPr>
          <a:xfrm>
            <a:off x="532182" y="3392348"/>
            <a:ext cx="448510" cy="2281915"/>
          </a:xfrm>
          <a:prstGeom prst="rect">
            <a:avLst/>
          </a:prstGeom>
        </p:spPr>
      </p:pic>
      <p:cxnSp>
        <p:nvCxnSpPr>
          <p:cNvPr id="14" name="Straight Connector 13">
            <a:extLst>
              <a:ext uri="{FF2B5EF4-FFF2-40B4-BE49-F238E27FC236}">
                <a16:creationId xmlns:a16="http://schemas.microsoft.com/office/drawing/2014/main" id="{57172EAF-5915-9343-25D6-BED4D45C5BF8}"/>
              </a:ext>
            </a:extLst>
          </p:cNvPr>
          <p:cNvCxnSpPr/>
          <p:nvPr/>
        </p:nvCxnSpPr>
        <p:spPr>
          <a:xfrm>
            <a:off x="591015" y="1750741"/>
            <a:ext cx="0" cy="3953108"/>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85ABF484-DE83-44C2-9BE0-EC95B87F4E07}"/>
              </a:ext>
            </a:extLst>
          </p:cNvPr>
          <p:cNvPicPr>
            <a:picLocks noChangeAspect="1"/>
          </p:cNvPicPr>
          <p:nvPr/>
        </p:nvPicPr>
        <p:blipFill rotWithShape="1">
          <a:blip r:embed="rId10"/>
          <a:srcRect l="32020" t="42137" r="63065" b="24522"/>
          <a:stretch/>
        </p:blipFill>
        <p:spPr>
          <a:xfrm>
            <a:off x="11175376" y="3375620"/>
            <a:ext cx="448510" cy="2281915"/>
          </a:xfrm>
          <a:prstGeom prst="rect">
            <a:avLst/>
          </a:prstGeom>
        </p:spPr>
      </p:pic>
      <p:cxnSp>
        <p:nvCxnSpPr>
          <p:cNvPr id="15" name="Straight Connector 14">
            <a:extLst>
              <a:ext uri="{FF2B5EF4-FFF2-40B4-BE49-F238E27FC236}">
                <a16:creationId xmlns:a16="http://schemas.microsoft.com/office/drawing/2014/main" id="{DD3F3163-2168-0C1A-4DC8-C6F6F0DBBEE1}"/>
              </a:ext>
            </a:extLst>
          </p:cNvPr>
          <p:cNvCxnSpPr/>
          <p:nvPr/>
        </p:nvCxnSpPr>
        <p:spPr>
          <a:xfrm>
            <a:off x="11576825" y="1702419"/>
            <a:ext cx="0" cy="3953108"/>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F0FF9667-7493-E219-2B59-ED87199D4285}"/>
              </a:ext>
            </a:extLst>
          </p:cNvPr>
          <p:cNvGrpSpPr/>
          <p:nvPr/>
        </p:nvGrpSpPr>
        <p:grpSpPr>
          <a:xfrm>
            <a:off x="10416652" y="3378249"/>
            <a:ext cx="663940" cy="538776"/>
            <a:chOff x="10416652" y="3378249"/>
            <a:chExt cx="663940" cy="538776"/>
          </a:xfrm>
        </p:grpSpPr>
        <p:pic>
          <p:nvPicPr>
            <p:cNvPr id="18" name="Picture 17">
              <a:extLst>
                <a:ext uri="{FF2B5EF4-FFF2-40B4-BE49-F238E27FC236}">
                  <a16:creationId xmlns:a16="http://schemas.microsoft.com/office/drawing/2014/main" id="{DAB15230-C651-2CAD-8815-9A5EBCEE639F}"/>
                </a:ext>
              </a:extLst>
            </p:cNvPr>
            <p:cNvPicPr>
              <a:picLocks noChangeAspect="1"/>
            </p:cNvPicPr>
            <p:nvPr/>
          </p:nvPicPr>
          <p:blipFill rotWithShape="1">
            <a:blip r:embed="rId11"/>
            <a:srcRect l="1271" t="36564" r="67772" b="12385"/>
            <a:stretch/>
          </p:blipFill>
          <p:spPr>
            <a:xfrm rot="5400000" flipV="1">
              <a:off x="10479234" y="3315667"/>
              <a:ext cx="538776" cy="663940"/>
            </a:xfrm>
            <a:prstGeom prst="rect">
              <a:avLst/>
            </a:prstGeom>
          </p:spPr>
        </p:pic>
        <p:pic>
          <p:nvPicPr>
            <p:cNvPr id="41" name="Picture 40">
              <a:extLst>
                <a:ext uri="{FF2B5EF4-FFF2-40B4-BE49-F238E27FC236}">
                  <a16:creationId xmlns:a16="http://schemas.microsoft.com/office/drawing/2014/main" id="{ACFD1DCB-0BD1-2A2F-8CAD-F97543DA32F7}"/>
                </a:ext>
              </a:extLst>
            </p:cNvPr>
            <p:cNvPicPr>
              <a:picLocks noChangeAspect="1"/>
            </p:cNvPicPr>
            <p:nvPr/>
          </p:nvPicPr>
          <p:blipFill rotWithShape="1">
            <a:blip r:embed="rId9"/>
            <a:srcRect t="11167" r="13170" b="13505"/>
            <a:stretch/>
          </p:blipFill>
          <p:spPr>
            <a:xfrm rot="10800000">
              <a:off x="10639134" y="3527851"/>
              <a:ext cx="359257" cy="239571"/>
            </a:xfrm>
            <a:prstGeom prst="rect">
              <a:avLst/>
            </a:prstGeom>
          </p:spPr>
        </p:pic>
      </p:grpSp>
      <p:pic>
        <p:nvPicPr>
          <p:cNvPr id="43" name="Picture 42">
            <a:extLst>
              <a:ext uri="{FF2B5EF4-FFF2-40B4-BE49-F238E27FC236}">
                <a16:creationId xmlns:a16="http://schemas.microsoft.com/office/drawing/2014/main" id="{6BDBB28B-8BD8-EF65-B31B-B44CB053E738}"/>
              </a:ext>
            </a:extLst>
          </p:cNvPr>
          <p:cNvPicPr>
            <a:picLocks noChangeAspect="1"/>
          </p:cNvPicPr>
          <p:nvPr/>
        </p:nvPicPr>
        <p:blipFill>
          <a:blip r:embed="rId12"/>
          <a:stretch>
            <a:fillRect/>
          </a:stretch>
        </p:blipFill>
        <p:spPr>
          <a:xfrm>
            <a:off x="792110" y="2731523"/>
            <a:ext cx="824297" cy="619644"/>
          </a:xfrm>
          <a:prstGeom prst="rect">
            <a:avLst/>
          </a:prstGeom>
        </p:spPr>
      </p:pic>
      <p:pic>
        <p:nvPicPr>
          <p:cNvPr id="45" name="Picture 44">
            <a:extLst>
              <a:ext uri="{FF2B5EF4-FFF2-40B4-BE49-F238E27FC236}">
                <a16:creationId xmlns:a16="http://schemas.microsoft.com/office/drawing/2014/main" id="{EA06F8BC-8573-F69A-65E8-A7D1EA33AF49}"/>
              </a:ext>
            </a:extLst>
          </p:cNvPr>
          <p:cNvPicPr>
            <a:picLocks noChangeAspect="1"/>
          </p:cNvPicPr>
          <p:nvPr/>
        </p:nvPicPr>
        <p:blipFill>
          <a:blip r:embed="rId13"/>
          <a:stretch>
            <a:fillRect/>
          </a:stretch>
        </p:blipFill>
        <p:spPr>
          <a:xfrm>
            <a:off x="1453700" y="3309730"/>
            <a:ext cx="739678" cy="751419"/>
          </a:xfrm>
          <a:prstGeom prst="rect">
            <a:avLst/>
          </a:prstGeom>
        </p:spPr>
      </p:pic>
      <p:pic>
        <p:nvPicPr>
          <p:cNvPr id="47" name="Picture 46">
            <a:extLst>
              <a:ext uri="{FF2B5EF4-FFF2-40B4-BE49-F238E27FC236}">
                <a16:creationId xmlns:a16="http://schemas.microsoft.com/office/drawing/2014/main" id="{EE979B59-6C39-861C-E5FB-A6A8E4CA9ACC}"/>
              </a:ext>
            </a:extLst>
          </p:cNvPr>
          <p:cNvPicPr>
            <a:picLocks noChangeAspect="1"/>
          </p:cNvPicPr>
          <p:nvPr/>
        </p:nvPicPr>
        <p:blipFill>
          <a:blip r:embed="rId14"/>
          <a:stretch>
            <a:fillRect/>
          </a:stretch>
        </p:blipFill>
        <p:spPr>
          <a:xfrm>
            <a:off x="1421004" y="1954482"/>
            <a:ext cx="685089" cy="665231"/>
          </a:xfrm>
          <a:prstGeom prst="rect">
            <a:avLst/>
          </a:prstGeom>
        </p:spPr>
      </p:pic>
      <p:pic>
        <p:nvPicPr>
          <p:cNvPr id="49" name="Picture 48">
            <a:extLst>
              <a:ext uri="{FF2B5EF4-FFF2-40B4-BE49-F238E27FC236}">
                <a16:creationId xmlns:a16="http://schemas.microsoft.com/office/drawing/2014/main" id="{E809C7AF-5150-E23A-85A2-E266D07FF44F}"/>
              </a:ext>
            </a:extLst>
          </p:cNvPr>
          <p:cNvPicPr>
            <a:picLocks noChangeAspect="1"/>
          </p:cNvPicPr>
          <p:nvPr/>
        </p:nvPicPr>
        <p:blipFill>
          <a:blip r:embed="rId15"/>
          <a:stretch>
            <a:fillRect/>
          </a:stretch>
        </p:blipFill>
        <p:spPr>
          <a:xfrm>
            <a:off x="4304625" y="3558334"/>
            <a:ext cx="844601" cy="690477"/>
          </a:xfrm>
          <a:prstGeom prst="rect">
            <a:avLst/>
          </a:prstGeom>
        </p:spPr>
      </p:pic>
      <p:pic>
        <p:nvPicPr>
          <p:cNvPr id="51" name="Picture 50">
            <a:extLst>
              <a:ext uri="{FF2B5EF4-FFF2-40B4-BE49-F238E27FC236}">
                <a16:creationId xmlns:a16="http://schemas.microsoft.com/office/drawing/2014/main" id="{FEE81438-1984-6CEA-58BB-89C4649D9E5B}"/>
              </a:ext>
            </a:extLst>
          </p:cNvPr>
          <p:cNvPicPr>
            <a:picLocks noChangeAspect="1"/>
          </p:cNvPicPr>
          <p:nvPr/>
        </p:nvPicPr>
        <p:blipFill>
          <a:blip r:embed="rId16"/>
          <a:stretch>
            <a:fillRect/>
          </a:stretch>
        </p:blipFill>
        <p:spPr>
          <a:xfrm>
            <a:off x="5078249" y="4005009"/>
            <a:ext cx="556557" cy="592755"/>
          </a:xfrm>
          <a:prstGeom prst="rect">
            <a:avLst/>
          </a:prstGeom>
        </p:spPr>
      </p:pic>
      <p:grpSp>
        <p:nvGrpSpPr>
          <p:cNvPr id="71" name="Group 70">
            <a:extLst>
              <a:ext uri="{FF2B5EF4-FFF2-40B4-BE49-F238E27FC236}">
                <a16:creationId xmlns:a16="http://schemas.microsoft.com/office/drawing/2014/main" id="{A98DD291-0093-02A8-37FF-C28BA50DF026}"/>
              </a:ext>
            </a:extLst>
          </p:cNvPr>
          <p:cNvGrpSpPr/>
          <p:nvPr/>
        </p:nvGrpSpPr>
        <p:grpSpPr>
          <a:xfrm>
            <a:off x="2259492" y="4221396"/>
            <a:ext cx="735123" cy="447179"/>
            <a:chOff x="2672626" y="6034141"/>
            <a:chExt cx="735123" cy="447179"/>
          </a:xfrm>
        </p:grpSpPr>
        <p:pic>
          <p:nvPicPr>
            <p:cNvPr id="52" name="Picture 51">
              <a:extLst>
                <a:ext uri="{FF2B5EF4-FFF2-40B4-BE49-F238E27FC236}">
                  <a16:creationId xmlns:a16="http://schemas.microsoft.com/office/drawing/2014/main" id="{A78EBE28-EBB3-C6F9-FF5C-D2820F5D874E}"/>
                </a:ext>
              </a:extLst>
            </p:cNvPr>
            <p:cNvPicPr>
              <a:picLocks noChangeAspect="1"/>
            </p:cNvPicPr>
            <p:nvPr/>
          </p:nvPicPr>
          <p:blipFill>
            <a:blip r:embed="rId12"/>
            <a:stretch>
              <a:fillRect/>
            </a:stretch>
          </p:blipFill>
          <p:spPr>
            <a:xfrm>
              <a:off x="2672626" y="6034143"/>
              <a:ext cx="198290" cy="149059"/>
            </a:xfrm>
            <a:prstGeom prst="rect">
              <a:avLst/>
            </a:prstGeom>
          </p:spPr>
        </p:pic>
        <p:pic>
          <p:nvPicPr>
            <p:cNvPr id="53" name="Picture 52">
              <a:extLst>
                <a:ext uri="{FF2B5EF4-FFF2-40B4-BE49-F238E27FC236}">
                  <a16:creationId xmlns:a16="http://schemas.microsoft.com/office/drawing/2014/main" id="{4620DF67-82E8-2057-2F79-064C77E376D9}"/>
                </a:ext>
              </a:extLst>
            </p:cNvPr>
            <p:cNvPicPr>
              <a:picLocks noChangeAspect="1"/>
            </p:cNvPicPr>
            <p:nvPr/>
          </p:nvPicPr>
          <p:blipFill>
            <a:blip r:embed="rId12"/>
            <a:stretch>
              <a:fillRect/>
            </a:stretch>
          </p:blipFill>
          <p:spPr>
            <a:xfrm>
              <a:off x="2771771" y="6034143"/>
              <a:ext cx="198290" cy="149059"/>
            </a:xfrm>
            <a:prstGeom prst="rect">
              <a:avLst/>
            </a:prstGeom>
          </p:spPr>
        </p:pic>
        <p:pic>
          <p:nvPicPr>
            <p:cNvPr id="55" name="Picture 54">
              <a:extLst>
                <a:ext uri="{FF2B5EF4-FFF2-40B4-BE49-F238E27FC236}">
                  <a16:creationId xmlns:a16="http://schemas.microsoft.com/office/drawing/2014/main" id="{88749E6F-727A-17F1-2367-43B5D10EF407}"/>
                </a:ext>
              </a:extLst>
            </p:cNvPr>
            <p:cNvPicPr>
              <a:picLocks noChangeAspect="1"/>
            </p:cNvPicPr>
            <p:nvPr/>
          </p:nvPicPr>
          <p:blipFill>
            <a:blip r:embed="rId12"/>
            <a:stretch>
              <a:fillRect/>
            </a:stretch>
          </p:blipFill>
          <p:spPr>
            <a:xfrm>
              <a:off x="2886484" y="6034142"/>
              <a:ext cx="198290" cy="149059"/>
            </a:xfrm>
            <a:prstGeom prst="rect">
              <a:avLst/>
            </a:prstGeom>
          </p:spPr>
        </p:pic>
        <p:pic>
          <p:nvPicPr>
            <p:cNvPr id="56" name="Picture 55">
              <a:extLst>
                <a:ext uri="{FF2B5EF4-FFF2-40B4-BE49-F238E27FC236}">
                  <a16:creationId xmlns:a16="http://schemas.microsoft.com/office/drawing/2014/main" id="{B4EA76A6-1778-60C1-706E-014C4A49FB58}"/>
                </a:ext>
              </a:extLst>
            </p:cNvPr>
            <p:cNvPicPr>
              <a:picLocks noChangeAspect="1"/>
            </p:cNvPicPr>
            <p:nvPr/>
          </p:nvPicPr>
          <p:blipFill>
            <a:blip r:embed="rId12"/>
            <a:stretch>
              <a:fillRect/>
            </a:stretch>
          </p:blipFill>
          <p:spPr>
            <a:xfrm>
              <a:off x="2981808" y="6034141"/>
              <a:ext cx="198290" cy="149059"/>
            </a:xfrm>
            <a:prstGeom prst="rect">
              <a:avLst/>
            </a:prstGeom>
          </p:spPr>
        </p:pic>
        <p:pic>
          <p:nvPicPr>
            <p:cNvPr id="57" name="Picture 56">
              <a:extLst>
                <a:ext uri="{FF2B5EF4-FFF2-40B4-BE49-F238E27FC236}">
                  <a16:creationId xmlns:a16="http://schemas.microsoft.com/office/drawing/2014/main" id="{E96CDD4F-D59D-7594-A191-4EA96417F95B}"/>
                </a:ext>
              </a:extLst>
            </p:cNvPr>
            <p:cNvPicPr>
              <a:picLocks noChangeAspect="1"/>
            </p:cNvPicPr>
            <p:nvPr/>
          </p:nvPicPr>
          <p:blipFill>
            <a:blip r:embed="rId12"/>
            <a:stretch>
              <a:fillRect/>
            </a:stretch>
          </p:blipFill>
          <p:spPr>
            <a:xfrm>
              <a:off x="3071498" y="6034141"/>
              <a:ext cx="198290" cy="149059"/>
            </a:xfrm>
            <a:prstGeom prst="rect">
              <a:avLst/>
            </a:prstGeom>
          </p:spPr>
        </p:pic>
        <p:pic>
          <p:nvPicPr>
            <p:cNvPr id="58" name="Picture 57">
              <a:extLst>
                <a:ext uri="{FF2B5EF4-FFF2-40B4-BE49-F238E27FC236}">
                  <a16:creationId xmlns:a16="http://schemas.microsoft.com/office/drawing/2014/main" id="{DB9334A4-F35A-698B-5EB2-B15A4E590D96}"/>
                </a:ext>
              </a:extLst>
            </p:cNvPr>
            <p:cNvPicPr>
              <a:picLocks noChangeAspect="1"/>
            </p:cNvPicPr>
            <p:nvPr/>
          </p:nvPicPr>
          <p:blipFill>
            <a:blip r:embed="rId12"/>
            <a:stretch>
              <a:fillRect/>
            </a:stretch>
          </p:blipFill>
          <p:spPr>
            <a:xfrm>
              <a:off x="3168184" y="6034141"/>
              <a:ext cx="198290" cy="149059"/>
            </a:xfrm>
            <a:prstGeom prst="rect">
              <a:avLst/>
            </a:prstGeom>
          </p:spPr>
        </p:pic>
        <p:pic>
          <p:nvPicPr>
            <p:cNvPr id="59" name="Picture 58">
              <a:extLst>
                <a:ext uri="{FF2B5EF4-FFF2-40B4-BE49-F238E27FC236}">
                  <a16:creationId xmlns:a16="http://schemas.microsoft.com/office/drawing/2014/main" id="{4F85ADB3-DAF3-336A-E5FD-F154D9D6E69A}"/>
                </a:ext>
              </a:extLst>
            </p:cNvPr>
            <p:cNvPicPr>
              <a:picLocks noChangeAspect="1"/>
            </p:cNvPicPr>
            <p:nvPr/>
          </p:nvPicPr>
          <p:blipFill>
            <a:blip r:embed="rId12"/>
            <a:stretch>
              <a:fillRect/>
            </a:stretch>
          </p:blipFill>
          <p:spPr>
            <a:xfrm>
              <a:off x="2713901" y="6183202"/>
              <a:ext cx="198290" cy="149059"/>
            </a:xfrm>
            <a:prstGeom prst="rect">
              <a:avLst/>
            </a:prstGeom>
          </p:spPr>
        </p:pic>
        <p:pic>
          <p:nvPicPr>
            <p:cNvPr id="60" name="Picture 59">
              <a:extLst>
                <a:ext uri="{FF2B5EF4-FFF2-40B4-BE49-F238E27FC236}">
                  <a16:creationId xmlns:a16="http://schemas.microsoft.com/office/drawing/2014/main" id="{74B32661-73E7-ED38-DC90-0E31DEB0473D}"/>
                </a:ext>
              </a:extLst>
            </p:cNvPr>
            <p:cNvPicPr>
              <a:picLocks noChangeAspect="1"/>
            </p:cNvPicPr>
            <p:nvPr/>
          </p:nvPicPr>
          <p:blipFill>
            <a:blip r:embed="rId12"/>
            <a:stretch>
              <a:fillRect/>
            </a:stretch>
          </p:blipFill>
          <p:spPr>
            <a:xfrm>
              <a:off x="2813046" y="6183202"/>
              <a:ext cx="198290" cy="149059"/>
            </a:xfrm>
            <a:prstGeom prst="rect">
              <a:avLst/>
            </a:prstGeom>
          </p:spPr>
        </p:pic>
        <p:pic>
          <p:nvPicPr>
            <p:cNvPr id="61" name="Picture 60">
              <a:extLst>
                <a:ext uri="{FF2B5EF4-FFF2-40B4-BE49-F238E27FC236}">
                  <a16:creationId xmlns:a16="http://schemas.microsoft.com/office/drawing/2014/main" id="{E4486C67-E1DE-9073-9174-55F7EEF97411}"/>
                </a:ext>
              </a:extLst>
            </p:cNvPr>
            <p:cNvPicPr>
              <a:picLocks noChangeAspect="1"/>
            </p:cNvPicPr>
            <p:nvPr/>
          </p:nvPicPr>
          <p:blipFill>
            <a:blip r:embed="rId12"/>
            <a:stretch>
              <a:fillRect/>
            </a:stretch>
          </p:blipFill>
          <p:spPr>
            <a:xfrm>
              <a:off x="2927759" y="6183201"/>
              <a:ext cx="198290" cy="149059"/>
            </a:xfrm>
            <a:prstGeom prst="rect">
              <a:avLst/>
            </a:prstGeom>
          </p:spPr>
        </p:pic>
        <p:pic>
          <p:nvPicPr>
            <p:cNvPr id="62" name="Picture 61">
              <a:extLst>
                <a:ext uri="{FF2B5EF4-FFF2-40B4-BE49-F238E27FC236}">
                  <a16:creationId xmlns:a16="http://schemas.microsoft.com/office/drawing/2014/main" id="{114CFCA4-C832-4FE0-C2B7-7D1853F784B7}"/>
                </a:ext>
              </a:extLst>
            </p:cNvPr>
            <p:cNvPicPr>
              <a:picLocks noChangeAspect="1"/>
            </p:cNvPicPr>
            <p:nvPr/>
          </p:nvPicPr>
          <p:blipFill>
            <a:blip r:embed="rId12"/>
            <a:stretch>
              <a:fillRect/>
            </a:stretch>
          </p:blipFill>
          <p:spPr>
            <a:xfrm>
              <a:off x="3023083" y="6183200"/>
              <a:ext cx="198290" cy="149059"/>
            </a:xfrm>
            <a:prstGeom prst="rect">
              <a:avLst/>
            </a:prstGeom>
          </p:spPr>
        </p:pic>
        <p:pic>
          <p:nvPicPr>
            <p:cNvPr id="63" name="Picture 62">
              <a:extLst>
                <a:ext uri="{FF2B5EF4-FFF2-40B4-BE49-F238E27FC236}">
                  <a16:creationId xmlns:a16="http://schemas.microsoft.com/office/drawing/2014/main" id="{BBFC2C8B-D4A1-6F4D-051D-CF53DB20AD24}"/>
                </a:ext>
              </a:extLst>
            </p:cNvPr>
            <p:cNvPicPr>
              <a:picLocks noChangeAspect="1"/>
            </p:cNvPicPr>
            <p:nvPr/>
          </p:nvPicPr>
          <p:blipFill>
            <a:blip r:embed="rId12"/>
            <a:stretch>
              <a:fillRect/>
            </a:stretch>
          </p:blipFill>
          <p:spPr>
            <a:xfrm>
              <a:off x="3112773" y="6183200"/>
              <a:ext cx="198290" cy="149059"/>
            </a:xfrm>
            <a:prstGeom prst="rect">
              <a:avLst/>
            </a:prstGeom>
          </p:spPr>
        </p:pic>
        <p:pic>
          <p:nvPicPr>
            <p:cNvPr id="64" name="Picture 63">
              <a:extLst>
                <a:ext uri="{FF2B5EF4-FFF2-40B4-BE49-F238E27FC236}">
                  <a16:creationId xmlns:a16="http://schemas.microsoft.com/office/drawing/2014/main" id="{BD3C2358-8BD3-F2CA-049F-7C882172A5FF}"/>
                </a:ext>
              </a:extLst>
            </p:cNvPr>
            <p:cNvPicPr>
              <a:picLocks noChangeAspect="1"/>
            </p:cNvPicPr>
            <p:nvPr/>
          </p:nvPicPr>
          <p:blipFill>
            <a:blip r:embed="rId12"/>
            <a:stretch>
              <a:fillRect/>
            </a:stretch>
          </p:blipFill>
          <p:spPr>
            <a:xfrm>
              <a:off x="3209459" y="6183200"/>
              <a:ext cx="198290" cy="149059"/>
            </a:xfrm>
            <a:prstGeom prst="rect">
              <a:avLst/>
            </a:prstGeom>
          </p:spPr>
        </p:pic>
        <p:pic>
          <p:nvPicPr>
            <p:cNvPr id="65" name="Picture 64">
              <a:extLst>
                <a:ext uri="{FF2B5EF4-FFF2-40B4-BE49-F238E27FC236}">
                  <a16:creationId xmlns:a16="http://schemas.microsoft.com/office/drawing/2014/main" id="{C35E8F06-CB8A-709F-CD3C-37A89E560943}"/>
                </a:ext>
              </a:extLst>
            </p:cNvPr>
            <p:cNvPicPr>
              <a:picLocks noChangeAspect="1"/>
            </p:cNvPicPr>
            <p:nvPr/>
          </p:nvPicPr>
          <p:blipFill>
            <a:blip r:embed="rId12"/>
            <a:stretch>
              <a:fillRect/>
            </a:stretch>
          </p:blipFill>
          <p:spPr>
            <a:xfrm>
              <a:off x="2672626" y="6332261"/>
              <a:ext cx="198290" cy="149059"/>
            </a:xfrm>
            <a:prstGeom prst="rect">
              <a:avLst/>
            </a:prstGeom>
          </p:spPr>
        </p:pic>
        <p:pic>
          <p:nvPicPr>
            <p:cNvPr id="66" name="Picture 65">
              <a:extLst>
                <a:ext uri="{FF2B5EF4-FFF2-40B4-BE49-F238E27FC236}">
                  <a16:creationId xmlns:a16="http://schemas.microsoft.com/office/drawing/2014/main" id="{67AD4B16-7051-462A-5C28-E759D48A3711}"/>
                </a:ext>
              </a:extLst>
            </p:cNvPr>
            <p:cNvPicPr>
              <a:picLocks noChangeAspect="1"/>
            </p:cNvPicPr>
            <p:nvPr/>
          </p:nvPicPr>
          <p:blipFill>
            <a:blip r:embed="rId12"/>
            <a:stretch>
              <a:fillRect/>
            </a:stretch>
          </p:blipFill>
          <p:spPr>
            <a:xfrm>
              <a:off x="2771771" y="6332261"/>
              <a:ext cx="198290" cy="149059"/>
            </a:xfrm>
            <a:prstGeom prst="rect">
              <a:avLst/>
            </a:prstGeom>
          </p:spPr>
        </p:pic>
        <p:pic>
          <p:nvPicPr>
            <p:cNvPr id="67" name="Picture 66">
              <a:extLst>
                <a:ext uri="{FF2B5EF4-FFF2-40B4-BE49-F238E27FC236}">
                  <a16:creationId xmlns:a16="http://schemas.microsoft.com/office/drawing/2014/main" id="{2261F94C-3D57-B8E7-CF24-1B73FEFBE432}"/>
                </a:ext>
              </a:extLst>
            </p:cNvPr>
            <p:cNvPicPr>
              <a:picLocks noChangeAspect="1"/>
            </p:cNvPicPr>
            <p:nvPr/>
          </p:nvPicPr>
          <p:blipFill>
            <a:blip r:embed="rId12"/>
            <a:stretch>
              <a:fillRect/>
            </a:stretch>
          </p:blipFill>
          <p:spPr>
            <a:xfrm>
              <a:off x="2886484" y="6332260"/>
              <a:ext cx="198290" cy="149059"/>
            </a:xfrm>
            <a:prstGeom prst="rect">
              <a:avLst/>
            </a:prstGeom>
          </p:spPr>
        </p:pic>
        <p:pic>
          <p:nvPicPr>
            <p:cNvPr id="68" name="Picture 67">
              <a:extLst>
                <a:ext uri="{FF2B5EF4-FFF2-40B4-BE49-F238E27FC236}">
                  <a16:creationId xmlns:a16="http://schemas.microsoft.com/office/drawing/2014/main" id="{AE3B397E-732D-D854-B815-45C4E58D059C}"/>
                </a:ext>
              </a:extLst>
            </p:cNvPr>
            <p:cNvPicPr>
              <a:picLocks noChangeAspect="1"/>
            </p:cNvPicPr>
            <p:nvPr/>
          </p:nvPicPr>
          <p:blipFill>
            <a:blip r:embed="rId12"/>
            <a:stretch>
              <a:fillRect/>
            </a:stretch>
          </p:blipFill>
          <p:spPr>
            <a:xfrm>
              <a:off x="2981808" y="6332259"/>
              <a:ext cx="198290" cy="149059"/>
            </a:xfrm>
            <a:prstGeom prst="rect">
              <a:avLst/>
            </a:prstGeom>
          </p:spPr>
        </p:pic>
        <p:pic>
          <p:nvPicPr>
            <p:cNvPr id="69" name="Picture 68">
              <a:extLst>
                <a:ext uri="{FF2B5EF4-FFF2-40B4-BE49-F238E27FC236}">
                  <a16:creationId xmlns:a16="http://schemas.microsoft.com/office/drawing/2014/main" id="{30FA1CE3-092F-97F4-06CF-9F79FA908595}"/>
                </a:ext>
              </a:extLst>
            </p:cNvPr>
            <p:cNvPicPr>
              <a:picLocks noChangeAspect="1"/>
            </p:cNvPicPr>
            <p:nvPr/>
          </p:nvPicPr>
          <p:blipFill>
            <a:blip r:embed="rId12"/>
            <a:stretch>
              <a:fillRect/>
            </a:stretch>
          </p:blipFill>
          <p:spPr>
            <a:xfrm>
              <a:off x="3071498" y="6332259"/>
              <a:ext cx="198290" cy="149059"/>
            </a:xfrm>
            <a:prstGeom prst="rect">
              <a:avLst/>
            </a:prstGeom>
          </p:spPr>
        </p:pic>
        <p:pic>
          <p:nvPicPr>
            <p:cNvPr id="70" name="Picture 69">
              <a:extLst>
                <a:ext uri="{FF2B5EF4-FFF2-40B4-BE49-F238E27FC236}">
                  <a16:creationId xmlns:a16="http://schemas.microsoft.com/office/drawing/2014/main" id="{5CA96F66-216E-F330-247E-0094818A1862}"/>
                </a:ext>
              </a:extLst>
            </p:cNvPr>
            <p:cNvPicPr>
              <a:picLocks noChangeAspect="1"/>
            </p:cNvPicPr>
            <p:nvPr/>
          </p:nvPicPr>
          <p:blipFill>
            <a:blip r:embed="rId12"/>
            <a:stretch>
              <a:fillRect/>
            </a:stretch>
          </p:blipFill>
          <p:spPr>
            <a:xfrm>
              <a:off x="3168184" y="6332259"/>
              <a:ext cx="198290" cy="149059"/>
            </a:xfrm>
            <a:prstGeom prst="rect">
              <a:avLst/>
            </a:prstGeom>
          </p:spPr>
        </p:pic>
      </p:grpSp>
      <p:pic>
        <p:nvPicPr>
          <p:cNvPr id="72" name="Picture 71">
            <a:extLst>
              <a:ext uri="{FF2B5EF4-FFF2-40B4-BE49-F238E27FC236}">
                <a16:creationId xmlns:a16="http://schemas.microsoft.com/office/drawing/2014/main" id="{FB648CCA-A484-DD59-97B6-02061BDFDD65}"/>
              </a:ext>
            </a:extLst>
          </p:cNvPr>
          <p:cNvPicPr>
            <a:picLocks noChangeAspect="1"/>
          </p:cNvPicPr>
          <p:nvPr/>
        </p:nvPicPr>
        <p:blipFill rotWithShape="1">
          <a:blip r:embed="rId17"/>
          <a:srcRect l="23551" t="18622" r="30712" b="38933"/>
          <a:stretch/>
        </p:blipFill>
        <p:spPr>
          <a:xfrm>
            <a:off x="8966676" y="1880807"/>
            <a:ext cx="1208913" cy="841417"/>
          </a:xfrm>
          <a:prstGeom prst="rect">
            <a:avLst/>
          </a:prstGeom>
        </p:spPr>
      </p:pic>
      <p:grpSp>
        <p:nvGrpSpPr>
          <p:cNvPr id="31" name="Group 30">
            <a:extLst>
              <a:ext uri="{FF2B5EF4-FFF2-40B4-BE49-F238E27FC236}">
                <a16:creationId xmlns:a16="http://schemas.microsoft.com/office/drawing/2014/main" id="{C618F742-57A9-F276-1D83-6CCC6A0EEEB0}"/>
              </a:ext>
            </a:extLst>
          </p:cNvPr>
          <p:cNvGrpSpPr/>
          <p:nvPr/>
        </p:nvGrpSpPr>
        <p:grpSpPr>
          <a:xfrm>
            <a:off x="10061748" y="2125894"/>
            <a:ext cx="1515077" cy="1125764"/>
            <a:chOff x="242862" y="111091"/>
            <a:chExt cx="4754553" cy="3187107"/>
          </a:xfrm>
        </p:grpSpPr>
        <p:pic>
          <p:nvPicPr>
            <p:cNvPr id="32" name="Picture 31">
              <a:extLst>
                <a:ext uri="{FF2B5EF4-FFF2-40B4-BE49-F238E27FC236}">
                  <a16:creationId xmlns:a16="http://schemas.microsoft.com/office/drawing/2014/main" id="{82858A28-435A-C6BB-054E-C1F5E967E522}"/>
                </a:ext>
              </a:extLst>
            </p:cNvPr>
            <p:cNvPicPr>
              <a:picLocks noChangeAspect="1"/>
            </p:cNvPicPr>
            <p:nvPr/>
          </p:nvPicPr>
          <p:blipFill rotWithShape="1">
            <a:blip r:embed="rId18"/>
            <a:srcRect t="5620" r="703" b="5631"/>
            <a:stretch/>
          </p:blipFill>
          <p:spPr>
            <a:xfrm>
              <a:off x="242862" y="111091"/>
              <a:ext cx="4754553" cy="3187107"/>
            </a:xfrm>
            <a:prstGeom prst="rect">
              <a:avLst/>
            </a:prstGeom>
          </p:spPr>
        </p:pic>
        <p:pic>
          <p:nvPicPr>
            <p:cNvPr id="33" name="Picture 32">
              <a:extLst>
                <a:ext uri="{FF2B5EF4-FFF2-40B4-BE49-F238E27FC236}">
                  <a16:creationId xmlns:a16="http://schemas.microsoft.com/office/drawing/2014/main" id="{9191479E-F92C-BB60-96F4-3A12332C0BA7}"/>
                </a:ext>
              </a:extLst>
            </p:cNvPr>
            <p:cNvPicPr>
              <a:picLocks noChangeAspect="1"/>
            </p:cNvPicPr>
            <p:nvPr/>
          </p:nvPicPr>
          <p:blipFill rotWithShape="1">
            <a:blip r:embed="rId19">
              <a:alphaModFix amt="30000"/>
            </a:blip>
            <a:srcRect l="766" t="19783" r="8640" b="21079"/>
            <a:stretch/>
          </p:blipFill>
          <p:spPr>
            <a:xfrm flipV="1">
              <a:off x="670160" y="430054"/>
              <a:ext cx="4091409" cy="2482129"/>
            </a:xfrm>
            <a:prstGeom prst="rect">
              <a:avLst/>
            </a:prstGeom>
          </p:spPr>
        </p:pic>
      </p:grpSp>
      <p:pic>
        <p:nvPicPr>
          <p:cNvPr id="22" name="Picture 21">
            <a:extLst>
              <a:ext uri="{FF2B5EF4-FFF2-40B4-BE49-F238E27FC236}">
                <a16:creationId xmlns:a16="http://schemas.microsoft.com/office/drawing/2014/main" id="{EDC74F2E-79D4-7236-05CC-E0FA791BC596}"/>
              </a:ext>
            </a:extLst>
          </p:cNvPr>
          <p:cNvPicPr>
            <a:picLocks noChangeAspect="1"/>
          </p:cNvPicPr>
          <p:nvPr/>
        </p:nvPicPr>
        <p:blipFill rotWithShape="1">
          <a:blip r:embed="rId3"/>
          <a:srcRect l="20062" t="20768" r="13001" b="6820"/>
          <a:stretch/>
        </p:blipFill>
        <p:spPr>
          <a:xfrm rot="5400000" flipV="1">
            <a:off x="8574426" y="3006126"/>
            <a:ext cx="1489127" cy="241036"/>
          </a:xfrm>
          <a:prstGeom prst="rect">
            <a:avLst/>
          </a:prstGeom>
        </p:spPr>
      </p:pic>
      <p:cxnSp>
        <p:nvCxnSpPr>
          <p:cNvPr id="74" name="Straight Connector 73">
            <a:extLst>
              <a:ext uri="{FF2B5EF4-FFF2-40B4-BE49-F238E27FC236}">
                <a16:creationId xmlns:a16="http://schemas.microsoft.com/office/drawing/2014/main" id="{05D44663-2320-5495-CF17-D65060477FB5}"/>
              </a:ext>
            </a:extLst>
          </p:cNvPr>
          <p:cNvCxnSpPr>
            <a:stCxn id="38" idx="2"/>
          </p:cNvCxnSpPr>
          <p:nvPr/>
        </p:nvCxnSpPr>
        <p:spPr>
          <a:xfrm flipH="1">
            <a:off x="746567" y="5674263"/>
            <a:ext cx="9870" cy="385084"/>
          </a:xfrm>
          <a:prstGeom prst="line">
            <a:avLst/>
          </a:prstGeom>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A2F2ACD-CB88-5007-A096-A395C100DCBC}"/>
              </a:ext>
            </a:extLst>
          </p:cNvPr>
          <p:cNvSpPr txBox="1"/>
          <p:nvPr/>
        </p:nvSpPr>
        <p:spPr>
          <a:xfrm>
            <a:off x="147109" y="6038799"/>
            <a:ext cx="1131720" cy="369332"/>
          </a:xfrm>
          <a:prstGeom prst="rect">
            <a:avLst/>
          </a:prstGeom>
          <a:noFill/>
        </p:spPr>
        <p:txBody>
          <a:bodyPr wrap="none" rtlCol="0">
            <a:spAutoFit/>
          </a:bodyPr>
          <a:lstStyle/>
          <a:p>
            <a:r>
              <a:rPr lang="en-US" dirty="0"/>
              <a:t>Brochures</a:t>
            </a:r>
          </a:p>
        </p:txBody>
      </p:sp>
      <p:cxnSp>
        <p:nvCxnSpPr>
          <p:cNvPr id="76" name="Straight Connector 75">
            <a:extLst>
              <a:ext uri="{FF2B5EF4-FFF2-40B4-BE49-F238E27FC236}">
                <a16:creationId xmlns:a16="http://schemas.microsoft.com/office/drawing/2014/main" id="{BAAB02AC-F526-0329-2934-EDAEBCADCC2D}"/>
              </a:ext>
            </a:extLst>
          </p:cNvPr>
          <p:cNvCxnSpPr/>
          <p:nvPr/>
        </p:nvCxnSpPr>
        <p:spPr>
          <a:xfrm flipH="1">
            <a:off x="1982382" y="5591856"/>
            <a:ext cx="9870" cy="38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29725B3-5DAF-843F-55A7-6B5AF8BEE986}"/>
              </a:ext>
            </a:extLst>
          </p:cNvPr>
          <p:cNvCxnSpPr>
            <a:cxnSpLocks/>
          </p:cNvCxnSpPr>
          <p:nvPr/>
        </p:nvCxnSpPr>
        <p:spPr>
          <a:xfrm>
            <a:off x="9895992" y="5503748"/>
            <a:ext cx="0" cy="519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285095B-2600-373A-676B-2610DBEE019F}"/>
              </a:ext>
            </a:extLst>
          </p:cNvPr>
          <p:cNvCxnSpPr/>
          <p:nvPr/>
        </p:nvCxnSpPr>
        <p:spPr>
          <a:xfrm flipH="1">
            <a:off x="11445634" y="5595998"/>
            <a:ext cx="9870" cy="385084"/>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95F391D-F42C-1E80-2011-B54FFA0AFD86}"/>
              </a:ext>
            </a:extLst>
          </p:cNvPr>
          <p:cNvSpPr txBox="1"/>
          <p:nvPr/>
        </p:nvSpPr>
        <p:spPr>
          <a:xfrm>
            <a:off x="10846176" y="5960534"/>
            <a:ext cx="1131720" cy="369332"/>
          </a:xfrm>
          <a:prstGeom prst="rect">
            <a:avLst/>
          </a:prstGeom>
          <a:noFill/>
        </p:spPr>
        <p:txBody>
          <a:bodyPr wrap="none" rtlCol="0">
            <a:spAutoFit/>
          </a:bodyPr>
          <a:lstStyle/>
          <a:p>
            <a:r>
              <a:rPr lang="en-US" dirty="0"/>
              <a:t>Brochures</a:t>
            </a:r>
          </a:p>
        </p:txBody>
      </p:sp>
      <p:sp>
        <p:nvSpPr>
          <p:cNvPr id="81" name="TextBox 80">
            <a:extLst>
              <a:ext uri="{FF2B5EF4-FFF2-40B4-BE49-F238E27FC236}">
                <a16:creationId xmlns:a16="http://schemas.microsoft.com/office/drawing/2014/main" id="{E29E90DF-D431-AF87-F0E9-66BBBC7857CD}"/>
              </a:ext>
            </a:extLst>
          </p:cNvPr>
          <p:cNvSpPr txBox="1"/>
          <p:nvPr/>
        </p:nvSpPr>
        <p:spPr>
          <a:xfrm>
            <a:off x="1382904" y="6016789"/>
            <a:ext cx="3821424" cy="830997"/>
          </a:xfrm>
          <a:prstGeom prst="rect">
            <a:avLst/>
          </a:prstGeom>
          <a:noFill/>
        </p:spPr>
        <p:txBody>
          <a:bodyPr wrap="square" rtlCol="0">
            <a:spAutoFit/>
          </a:bodyPr>
          <a:lstStyle/>
          <a:p>
            <a:r>
              <a:rPr lang="en-US" sz="1600" dirty="0"/>
              <a:t>This is a table 1000mmx500mm with clear top. This will show an array of clamps with some smaller machined parts</a:t>
            </a:r>
          </a:p>
        </p:txBody>
      </p:sp>
      <p:sp>
        <p:nvSpPr>
          <p:cNvPr id="82" name="TextBox 81">
            <a:extLst>
              <a:ext uri="{FF2B5EF4-FFF2-40B4-BE49-F238E27FC236}">
                <a16:creationId xmlns:a16="http://schemas.microsoft.com/office/drawing/2014/main" id="{39FC07D3-43E8-CDC6-AB43-7C280C50C326}"/>
              </a:ext>
            </a:extLst>
          </p:cNvPr>
          <p:cNvSpPr txBox="1"/>
          <p:nvPr/>
        </p:nvSpPr>
        <p:spPr>
          <a:xfrm>
            <a:off x="7672312" y="5966204"/>
            <a:ext cx="3117045" cy="830997"/>
          </a:xfrm>
          <a:prstGeom prst="rect">
            <a:avLst/>
          </a:prstGeom>
          <a:noFill/>
        </p:spPr>
        <p:txBody>
          <a:bodyPr wrap="square" rtlCol="0">
            <a:spAutoFit/>
          </a:bodyPr>
          <a:lstStyle/>
          <a:p>
            <a:r>
              <a:rPr lang="en-US" sz="1600" dirty="0"/>
              <a:t>This is a table 1000mmx500mm, on top is the chassis and wire display that the subsequent slides mention</a:t>
            </a:r>
          </a:p>
        </p:txBody>
      </p:sp>
      <p:pic>
        <p:nvPicPr>
          <p:cNvPr id="84" name="Picture 83">
            <a:extLst>
              <a:ext uri="{FF2B5EF4-FFF2-40B4-BE49-F238E27FC236}">
                <a16:creationId xmlns:a16="http://schemas.microsoft.com/office/drawing/2014/main" id="{BB370FE2-F902-3C34-9059-E4D8BD0F4001}"/>
              </a:ext>
            </a:extLst>
          </p:cNvPr>
          <p:cNvPicPr>
            <a:picLocks noChangeAspect="1"/>
          </p:cNvPicPr>
          <p:nvPr/>
        </p:nvPicPr>
        <p:blipFill>
          <a:blip r:embed="rId20"/>
          <a:stretch>
            <a:fillRect/>
          </a:stretch>
        </p:blipFill>
        <p:spPr>
          <a:xfrm>
            <a:off x="6540023" y="3469162"/>
            <a:ext cx="1116165" cy="841417"/>
          </a:xfrm>
          <a:prstGeom prst="rect">
            <a:avLst/>
          </a:prstGeom>
        </p:spPr>
      </p:pic>
      <p:pic>
        <p:nvPicPr>
          <p:cNvPr id="86" name="Picture 85">
            <a:extLst>
              <a:ext uri="{FF2B5EF4-FFF2-40B4-BE49-F238E27FC236}">
                <a16:creationId xmlns:a16="http://schemas.microsoft.com/office/drawing/2014/main" id="{9851BC19-EEB0-14F7-0A3C-0EAC6451759F}"/>
              </a:ext>
            </a:extLst>
          </p:cNvPr>
          <p:cNvPicPr>
            <a:picLocks noChangeAspect="1"/>
          </p:cNvPicPr>
          <p:nvPr/>
        </p:nvPicPr>
        <p:blipFill>
          <a:blip r:embed="rId21"/>
          <a:stretch>
            <a:fillRect/>
          </a:stretch>
        </p:blipFill>
        <p:spPr>
          <a:xfrm>
            <a:off x="6494895" y="1844286"/>
            <a:ext cx="924475" cy="860402"/>
          </a:xfrm>
          <a:prstGeom prst="rect">
            <a:avLst/>
          </a:prstGeom>
        </p:spPr>
      </p:pic>
      <p:grpSp>
        <p:nvGrpSpPr>
          <p:cNvPr id="88" name="Group 87">
            <a:extLst>
              <a:ext uri="{FF2B5EF4-FFF2-40B4-BE49-F238E27FC236}">
                <a16:creationId xmlns:a16="http://schemas.microsoft.com/office/drawing/2014/main" id="{E65057E7-9407-CBE2-006C-1D248DA380A3}"/>
              </a:ext>
            </a:extLst>
          </p:cNvPr>
          <p:cNvGrpSpPr/>
          <p:nvPr/>
        </p:nvGrpSpPr>
        <p:grpSpPr>
          <a:xfrm>
            <a:off x="7104037" y="2657803"/>
            <a:ext cx="1048875" cy="771197"/>
            <a:chOff x="10416652" y="3378249"/>
            <a:chExt cx="663940" cy="538776"/>
          </a:xfrm>
        </p:grpSpPr>
        <p:pic>
          <p:nvPicPr>
            <p:cNvPr id="89" name="Picture 88">
              <a:extLst>
                <a:ext uri="{FF2B5EF4-FFF2-40B4-BE49-F238E27FC236}">
                  <a16:creationId xmlns:a16="http://schemas.microsoft.com/office/drawing/2014/main" id="{DD0B68B8-7AF0-2FD1-6B38-9E172A9E607F}"/>
                </a:ext>
              </a:extLst>
            </p:cNvPr>
            <p:cNvPicPr>
              <a:picLocks noChangeAspect="1"/>
            </p:cNvPicPr>
            <p:nvPr/>
          </p:nvPicPr>
          <p:blipFill rotWithShape="1">
            <a:blip r:embed="rId11"/>
            <a:srcRect l="1271" t="36564" r="67772" b="12385"/>
            <a:stretch/>
          </p:blipFill>
          <p:spPr>
            <a:xfrm rot="5400000" flipV="1">
              <a:off x="10479234" y="3315667"/>
              <a:ext cx="538776" cy="663940"/>
            </a:xfrm>
            <a:prstGeom prst="rect">
              <a:avLst/>
            </a:prstGeom>
          </p:spPr>
        </p:pic>
        <p:pic>
          <p:nvPicPr>
            <p:cNvPr id="90" name="Picture 89">
              <a:extLst>
                <a:ext uri="{FF2B5EF4-FFF2-40B4-BE49-F238E27FC236}">
                  <a16:creationId xmlns:a16="http://schemas.microsoft.com/office/drawing/2014/main" id="{68B08F9B-1CE4-5D83-DD02-8B9B932699EC}"/>
                </a:ext>
              </a:extLst>
            </p:cNvPr>
            <p:cNvPicPr>
              <a:picLocks noChangeAspect="1"/>
            </p:cNvPicPr>
            <p:nvPr/>
          </p:nvPicPr>
          <p:blipFill rotWithShape="1">
            <a:blip r:embed="rId9"/>
            <a:srcRect t="11167" r="13170" b="13505"/>
            <a:stretch/>
          </p:blipFill>
          <p:spPr>
            <a:xfrm rot="10800000">
              <a:off x="10639134" y="3527851"/>
              <a:ext cx="359257" cy="239571"/>
            </a:xfrm>
            <a:prstGeom prst="rect">
              <a:avLst/>
            </a:prstGeom>
          </p:spPr>
        </p:pic>
      </p:grpSp>
    </p:spTree>
    <p:extLst>
      <p:ext uri="{BB962C8B-B14F-4D97-AF65-F5344CB8AC3E}">
        <p14:creationId xmlns:p14="http://schemas.microsoft.com/office/powerpoint/2010/main" val="25725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04C8-822F-BAAF-D3D6-9B4B5C1C914E}"/>
              </a:ext>
            </a:extLst>
          </p:cNvPr>
          <p:cNvPicPr>
            <a:picLocks noChangeAspect="1"/>
          </p:cNvPicPr>
          <p:nvPr/>
        </p:nvPicPr>
        <p:blipFill>
          <a:blip r:embed="rId2"/>
          <a:stretch>
            <a:fillRect/>
          </a:stretch>
        </p:blipFill>
        <p:spPr>
          <a:xfrm>
            <a:off x="727940" y="3718723"/>
            <a:ext cx="3594423" cy="2793380"/>
          </a:xfrm>
          <a:prstGeom prst="rect">
            <a:avLst/>
          </a:prstGeom>
        </p:spPr>
      </p:pic>
      <p:grpSp>
        <p:nvGrpSpPr>
          <p:cNvPr id="8" name="Group 7">
            <a:extLst>
              <a:ext uri="{FF2B5EF4-FFF2-40B4-BE49-F238E27FC236}">
                <a16:creationId xmlns:a16="http://schemas.microsoft.com/office/drawing/2014/main" id="{DDEF30E6-B864-7600-084D-20BB87D79352}"/>
              </a:ext>
            </a:extLst>
          </p:cNvPr>
          <p:cNvGrpSpPr/>
          <p:nvPr/>
        </p:nvGrpSpPr>
        <p:grpSpPr>
          <a:xfrm>
            <a:off x="727940" y="193934"/>
            <a:ext cx="4754553" cy="3187107"/>
            <a:chOff x="242862" y="111091"/>
            <a:chExt cx="4754553" cy="3187107"/>
          </a:xfrm>
        </p:grpSpPr>
        <p:pic>
          <p:nvPicPr>
            <p:cNvPr id="2" name="Picture 1">
              <a:extLst>
                <a:ext uri="{FF2B5EF4-FFF2-40B4-BE49-F238E27FC236}">
                  <a16:creationId xmlns:a16="http://schemas.microsoft.com/office/drawing/2014/main" id="{5628D8DD-B4EC-8C66-F82E-D9A396502E23}"/>
                </a:ext>
              </a:extLst>
            </p:cNvPr>
            <p:cNvPicPr>
              <a:picLocks noChangeAspect="1"/>
            </p:cNvPicPr>
            <p:nvPr/>
          </p:nvPicPr>
          <p:blipFill rotWithShape="1">
            <a:blip r:embed="rId3"/>
            <a:srcRect t="5620" r="703" b="5631"/>
            <a:stretch/>
          </p:blipFill>
          <p:spPr>
            <a:xfrm>
              <a:off x="242862" y="111091"/>
              <a:ext cx="4754553" cy="3187107"/>
            </a:xfrm>
            <a:prstGeom prst="rect">
              <a:avLst/>
            </a:prstGeom>
          </p:spPr>
        </p:pic>
        <p:pic>
          <p:nvPicPr>
            <p:cNvPr id="3" name="Picture 2">
              <a:extLst>
                <a:ext uri="{FF2B5EF4-FFF2-40B4-BE49-F238E27FC236}">
                  <a16:creationId xmlns:a16="http://schemas.microsoft.com/office/drawing/2014/main" id="{B2A4C51E-F21C-EAD9-C4B5-C28B95CE863E}"/>
                </a:ext>
              </a:extLst>
            </p:cNvPr>
            <p:cNvPicPr>
              <a:picLocks noChangeAspect="1"/>
            </p:cNvPicPr>
            <p:nvPr/>
          </p:nvPicPr>
          <p:blipFill rotWithShape="1">
            <a:blip r:embed="rId4">
              <a:alphaModFix amt="30000"/>
            </a:blip>
            <a:srcRect l="766" t="19783" r="8640" b="21079"/>
            <a:stretch/>
          </p:blipFill>
          <p:spPr>
            <a:xfrm flipV="1">
              <a:off x="670160" y="430054"/>
              <a:ext cx="4091409" cy="2482129"/>
            </a:xfrm>
            <a:prstGeom prst="rect">
              <a:avLst/>
            </a:prstGeom>
          </p:spPr>
        </p:pic>
      </p:grpSp>
      <p:pic>
        <p:nvPicPr>
          <p:cNvPr id="6" name="Picture 5">
            <a:extLst>
              <a:ext uri="{FF2B5EF4-FFF2-40B4-BE49-F238E27FC236}">
                <a16:creationId xmlns:a16="http://schemas.microsoft.com/office/drawing/2014/main" id="{62BCB4D4-56D1-4106-3B1E-7FE10116AC92}"/>
              </a:ext>
            </a:extLst>
          </p:cNvPr>
          <p:cNvPicPr>
            <a:picLocks noChangeAspect="1"/>
          </p:cNvPicPr>
          <p:nvPr/>
        </p:nvPicPr>
        <p:blipFill rotWithShape="1">
          <a:blip r:embed="rId5"/>
          <a:srcRect l="23551" t="18622" r="30712" b="38933"/>
          <a:stretch/>
        </p:blipFill>
        <p:spPr>
          <a:xfrm>
            <a:off x="4417552" y="3718723"/>
            <a:ext cx="4013413" cy="2793380"/>
          </a:xfrm>
          <a:prstGeom prst="rect">
            <a:avLst/>
          </a:prstGeom>
        </p:spPr>
      </p:pic>
      <p:sp>
        <p:nvSpPr>
          <p:cNvPr id="7" name="TextBox 6">
            <a:extLst>
              <a:ext uri="{FF2B5EF4-FFF2-40B4-BE49-F238E27FC236}">
                <a16:creationId xmlns:a16="http://schemas.microsoft.com/office/drawing/2014/main" id="{FEAFDF09-FEE1-A379-80D0-BAA959DFDBAA}"/>
              </a:ext>
            </a:extLst>
          </p:cNvPr>
          <p:cNvSpPr txBox="1"/>
          <p:nvPr/>
        </p:nvSpPr>
        <p:spPr>
          <a:xfrm>
            <a:off x="8938446" y="193934"/>
            <a:ext cx="1937710" cy="369332"/>
          </a:xfrm>
          <a:prstGeom prst="rect">
            <a:avLst/>
          </a:prstGeom>
          <a:noFill/>
        </p:spPr>
        <p:txBody>
          <a:bodyPr wrap="none" rtlCol="0">
            <a:spAutoFit/>
          </a:bodyPr>
          <a:lstStyle/>
          <a:p>
            <a:r>
              <a:rPr lang="en-US" dirty="0"/>
              <a:t>Right Panel = EWIS</a:t>
            </a:r>
          </a:p>
        </p:txBody>
      </p:sp>
      <p:sp>
        <p:nvSpPr>
          <p:cNvPr id="9" name="TextBox 8">
            <a:extLst>
              <a:ext uri="{FF2B5EF4-FFF2-40B4-BE49-F238E27FC236}">
                <a16:creationId xmlns:a16="http://schemas.microsoft.com/office/drawing/2014/main" id="{7B289A23-76EE-F31F-6AE7-CD17512EC754}"/>
              </a:ext>
            </a:extLst>
          </p:cNvPr>
          <p:cNvSpPr txBox="1"/>
          <p:nvPr/>
        </p:nvSpPr>
        <p:spPr>
          <a:xfrm>
            <a:off x="5673945" y="512897"/>
            <a:ext cx="2871439" cy="1200329"/>
          </a:xfrm>
          <a:prstGeom prst="rect">
            <a:avLst/>
          </a:prstGeom>
          <a:noFill/>
        </p:spPr>
        <p:txBody>
          <a:bodyPr wrap="square" rtlCol="0">
            <a:spAutoFit/>
          </a:bodyPr>
          <a:lstStyle/>
          <a:p>
            <a:r>
              <a:rPr lang="en-US" dirty="0"/>
              <a:t>Photo will be taken with wire harness constructed on top of paper drawing (this is fairly normal practice)</a:t>
            </a:r>
          </a:p>
        </p:txBody>
      </p:sp>
      <p:sp>
        <p:nvSpPr>
          <p:cNvPr id="10" name="TextBox 9">
            <a:extLst>
              <a:ext uri="{FF2B5EF4-FFF2-40B4-BE49-F238E27FC236}">
                <a16:creationId xmlns:a16="http://schemas.microsoft.com/office/drawing/2014/main" id="{F74BB08C-037C-304D-D0E4-515A4EA1C3F9}"/>
              </a:ext>
            </a:extLst>
          </p:cNvPr>
          <p:cNvSpPr txBox="1"/>
          <p:nvPr/>
        </p:nvSpPr>
        <p:spPr>
          <a:xfrm>
            <a:off x="8938445" y="3919653"/>
            <a:ext cx="2787061" cy="2031325"/>
          </a:xfrm>
          <a:prstGeom prst="rect">
            <a:avLst/>
          </a:prstGeom>
          <a:noFill/>
        </p:spPr>
        <p:txBody>
          <a:bodyPr wrap="square" rtlCol="0">
            <a:spAutoFit/>
          </a:bodyPr>
          <a:lstStyle/>
          <a:p>
            <a:r>
              <a:rPr lang="en-US" dirty="0"/>
              <a:t>Image of computer representation of wiring to show technology level at J&amp;M…not sure if I’m going left image or right image…and of course we will retake these photos</a:t>
            </a:r>
          </a:p>
        </p:txBody>
      </p:sp>
    </p:spTree>
    <p:extLst>
      <p:ext uri="{BB962C8B-B14F-4D97-AF65-F5344CB8AC3E}">
        <p14:creationId xmlns:p14="http://schemas.microsoft.com/office/powerpoint/2010/main" val="239910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83D64-282B-25CC-C192-8EDD8DDA313B}"/>
              </a:ext>
            </a:extLst>
          </p:cNvPr>
          <p:cNvPicPr>
            <a:picLocks noChangeAspect="1"/>
          </p:cNvPicPr>
          <p:nvPr/>
        </p:nvPicPr>
        <p:blipFill rotWithShape="1">
          <a:blip r:embed="rId2"/>
          <a:srcRect l="1271" t="36564" r="67772" b="12385"/>
          <a:stretch/>
        </p:blipFill>
        <p:spPr>
          <a:xfrm rot="5400000">
            <a:off x="8335442" y="3105455"/>
            <a:ext cx="2123009" cy="2625846"/>
          </a:xfrm>
          <a:prstGeom prst="rect">
            <a:avLst/>
          </a:prstGeom>
        </p:spPr>
      </p:pic>
      <p:pic>
        <p:nvPicPr>
          <p:cNvPr id="3" name="Picture 2">
            <a:extLst>
              <a:ext uri="{FF2B5EF4-FFF2-40B4-BE49-F238E27FC236}">
                <a16:creationId xmlns:a16="http://schemas.microsoft.com/office/drawing/2014/main" id="{539684B1-BD32-3757-1691-CF3337BAEDB7}"/>
              </a:ext>
            </a:extLst>
          </p:cNvPr>
          <p:cNvPicPr>
            <a:picLocks noChangeAspect="1"/>
          </p:cNvPicPr>
          <p:nvPr/>
        </p:nvPicPr>
        <p:blipFill rotWithShape="1">
          <a:blip r:embed="rId3"/>
          <a:srcRect l="10042" t="28498" r="64932" b="22042"/>
          <a:stretch/>
        </p:blipFill>
        <p:spPr>
          <a:xfrm rot="5400000">
            <a:off x="5106621" y="2951928"/>
            <a:ext cx="1978757" cy="2932901"/>
          </a:xfrm>
          <a:prstGeom prst="rect">
            <a:avLst/>
          </a:prstGeom>
        </p:spPr>
      </p:pic>
      <p:pic>
        <p:nvPicPr>
          <p:cNvPr id="4" name="Picture 3">
            <a:extLst>
              <a:ext uri="{FF2B5EF4-FFF2-40B4-BE49-F238E27FC236}">
                <a16:creationId xmlns:a16="http://schemas.microsoft.com/office/drawing/2014/main" id="{BBD9213D-10E5-92B8-6FEA-FF7E3C9FAFB9}"/>
              </a:ext>
            </a:extLst>
          </p:cNvPr>
          <p:cNvPicPr>
            <a:picLocks noChangeAspect="1"/>
          </p:cNvPicPr>
          <p:nvPr/>
        </p:nvPicPr>
        <p:blipFill rotWithShape="1">
          <a:blip r:embed="rId4"/>
          <a:srcRect l="17472" t="24371" r="49456" b="34900"/>
          <a:stretch/>
        </p:blipFill>
        <p:spPr>
          <a:xfrm rot="5400000">
            <a:off x="1494456" y="3152523"/>
            <a:ext cx="2609952" cy="2410691"/>
          </a:xfrm>
          <a:prstGeom prst="rect">
            <a:avLst/>
          </a:prstGeom>
        </p:spPr>
      </p:pic>
      <p:pic>
        <p:nvPicPr>
          <p:cNvPr id="7" name="Picture 6">
            <a:extLst>
              <a:ext uri="{FF2B5EF4-FFF2-40B4-BE49-F238E27FC236}">
                <a16:creationId xmlns:a16="http://schemas.microsoft.com/office/drawing/2014/main" id="{FA7296E1-D1D8-81E8-05C0-5497D5E1A562}"/>
              </a:ext>
            </a:extLst>
          </p:cNvPr>
          <p:cNvPicPr>
            <a:picLocks noChangeAspect="1"/>
          </p:cNvPicPr>
          <p:nvPr/>
        </p:nvPicPr>
        <p:blipFill rotWithShape="1">
          <a:blip r:embed="rId5"/>
          <a:srcRect t="11167" r="13170" b="13505"/>
          <a:stretch/>
        </p:blipFill>
        <p:spPr>
          <a:xfrm rot="10800000">
            <a:off x="5049666" y="1839947"/>
            <a:ext cx="1989469" cy="1294440"/>
          </a:xfrm>
          <a:prstGeom prst="rect">
            <a:avLst/>
          </a:prstGeom>
        </p:spPr>
      </p:pic>
      <p:sp>
        <p:nvSpPr>
          <p:cNvPr id="11" name="TextBox 10">
            <a:extLst>
              <a:ext uri="{FF2B5EF4-FFF2-40B4-BE49-F238E27FC236}">
                <a16:creationId xmlns:a16="http://schemas.microsoft.com/office/drawing/2014/main" id="{43871CA9-C8E6-E98A-CC13-B63C666BD0AC}"/>
              </a:ext>
            </a:extLst>
          </p:cNvPr>
          <p:cNvSpPr txBox="1"/>
          <p:nvPr/>
        </p:nvSpPr>
        <p:spPr>
          <a:xfrm>
            <a:off x="509286" y="522136"/>
            <a:ext cx="4540380" cy="2308324"/>
          </a:xfrm>
          <a:prstGeom prst="rect">
            <a:avLst/>
          </a:prstGeom>
          <a:noFill/>
        </p:spPr>
        <p:txBody>
          <a:bodyPr wrap="square" rtlCol="0">
            <a:spAutoFit/>
          </a:bodyPr>
          <a:lstStyle/>
          <a:p>
            <a:r>
              <a:rPr lang="en-US" dirty="0"/>
              <a:t>This is an example of a typical “chassis” used for aircraft electronics. It is part of EWIS. We are making a custom chassis for our show that will have an LED light show showing through this “J&amp;M” panel.</a:t>
            </a:r>
          </a:p>
          <a:p>
            <a:r>
              <a:rPr lang="en-US" dirty="0"/>
              <a:t>There are many chassis utilized in aerospace and ground vehicles, I would expect to attract attention because we can “do it all”…</a:t>
            </a:r>
          </a:p>
        </p:txBody>
      </p:sp>
    </p:spTree>
    <p:extLst>
      <p:ext uri="{BB962C8B-B14F-4D97-AF65-F5344CB8AC3E}">
        <p14:creationId xmlns:p14="http://schemas.microsoft.com/office/powerpoint/2010/main" val="67453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74A30-F907-124E-7C1D-F1FA0443EFE5}"/>
              </a:ext>
            </a:extLst>
          </p:cNvPr>
          <p:cNvPicPr>
            <a:picLocks noChangeAspect="1"/>
          </p:cNvPicPr>
          <p:nvPr/>
        </p:nvPicPr>
        <p:blipFill rotWithShape="1">
          <a:blip r:embed="rId2"/>
          <a:srcRect l="2274" t="6118" r="5706" b="6290"/>
          <a:stretch/>
        </p:blipFill>
        <p:spPr>
          <a:xfrm>
            <a:off x="756296" y="2206715"/>
            <a:ext cx="5794459" cy="4136805"/>
          </a:xfrm>
          <a:prstGeom prst="rect">
            <a:avLst/>
          </a:prstGeom>
        </p:spPr>
      </p:pic>
      <p:pic>
        <p:nvPicPr>
          <p:cNvPr id="2" name="Picture 1">
            <a:extLst>
              <a:ext uri="{FF2B5EF4-FFF2-40B4-BE49-F238E27FC236}">
                <a16:creationId xmlns:a16="http://schemas.microsoft.com/office/drawing/2014/main" id="{EF416350-A47B-E3EC-AB68-A6E05C76355F}"/>
              </a:ext>
            </a:extLst>
          </p:cNvPr>
          <p:cNvPicPr>
            <a:picLocks noChangeAspect="1"/>
          </p:cNvPicPr>
          <p:nvPr/>
        </p:nvPicPr>
        <p:blipFill rotWithShape="1">
          <a:blip r:embed="rId3"/>
          <a:srcRect l="4575" t="34309" r="7330" b="10999"/>
          <a:stretch/>
        </p:blipFill>
        <p:spPr>
          <a:xfrm>
            <a:off x="5264999" y="229415"/>
            <a:ext cx="5453529" cy="2539282"/>
          </a:xfrm>
          <a:prstGeom prst="rect">
            <a:avLst/>
          </a:prstGeom>
        </p:spPr>
      </p:pic>
      <p:pic>
        <p:nvPicPr>
          <p:cNvPr id="5" name="Picture 4">
            <a:extLst>
              <a:ext uri="{FF2B5EF4-FFF2-40B4-BE49-F238E27FC236}">
                <a16:creationId xmlns:a16="http://schemas.microsoft.com/office/drawing/2014/main" id="{45F4838E-8B68-CE8E-A191-2CC56C467AD7}"/>
              </a:ext>
            </a:extLst>
          </p:cNvPr>
          <p:cNvPicPr>
            <a:picLocks noChangeAspect="1"/>
          </p:cNvPicPr>
          <p:nvPr/>
        </p:nvPicPr>
        <p:blipFill>
          <a:blip r:embed="rId4"/>
          <a:stretch>
            <a:fillRect/>
          </a:stretch>
        </p:blipFill>
        <p:spPr>
          <a:xfrm rot="5400000">
            <a:off x="6384361" y="3398758"/>
            <a:ext cx="3546088" cy="2659566"/>
          </a:xfrm>
          <a:prstGeom prst="rect">
            <a:avLst/>
          </a:prstGeom>
        </p:spPr>
      </p:pic>
      <p:sp>
        <p:nvSpPr>
          <p:cNvPr id="6" name="TextBox 5">
            <a:extLst>
              <a:ext uri="{FF2B5EF4-FFF2-40B4-BE49-F238E27FC236}">
                <a16:creationId xmlns:a16="http://schemas.microsoft.com/office/drawing/2014/main" id="{47EBB7E6-F996-BEF2-45AA-3DCF9B5E56CD}"/>
              </a:ext>
            </a:extLst>
          </p:cNvPr>
          <p:cNvSpPr txBox="1"/>
          <p:nvPr/>
        </p:nvSpPr>
        <p:spPr>
          <a:xfrm>
            <a:off x="474562" y="121534"/>
            <a:ext cx="4543063" cy="1477328"/>
          </a:xfrm>
          <a:prstGeom prst="rect">
            <a:avLst/>
          </a:prstGeom>
          <a:noFill/>
        </p:spPr>
        <p:txBody>
          <a:bodyPr wrap="square" rtlCol="0">
            <a:spAutoFit/>
          </a:bodyPr>
          <a:lstStyle/>
          <a:p>
            <a:r>
              <a:rPr lang="en-US" dirty="0"/>
              <a:t>This is an example of EWIS on a helicopter at a tradeshow. You can see the white cabling and clamps on those cables, along with multiple different styles of chassis. We will be able to manufacture most of these chassis types.</a:t>
            </a:r>
          </a:p>
        </p:txBody>
      </p:sp>
      <p:sp>
        <p:nvSpPr>
          <p:cNvPr id="7" name="TextBox 6">
            <a:extLst>
              <a:ext uri="{FF2B5EF4-FFF2-40B4-BE49-F238E27FC236}">
                <a16:creationId xmlns:a16="http://schemas.microsoft.com/office/drawing/2014/main" id="{CD24AB45-0BF7-FC59-B7F1-7CB6FCCEF8E2}"/>
              </a:ext>
            </a:extLst>
          </p:cNvPr>
          <p:cNvSpPr txBox="1"/>
          <p:nvPr/>
        </p:nvSpPr>
        <p:spPr>
          <a:xfrm>
            <a:off x="9630138" y="2955497"/>
            <a:ext cx="2419108" cy="3539430"/>
          </a:xfrm>
          <a:prstGeom prst="rect">
            <a:avLst/>
          </a:prstGeom>
          <a:noFill/>
        </p:spPr>
        <p:txBody>
          <a:bodyPr wrap="square" rtlCol="0">
            <a:spAutoFit/>
          </a:bodyPr>
          <a:lstStyle/>
          <a:p>
            <a:r>
              <a:rPr lang="en-US" sz="1400" dirty="0"/>
              <a:t>This is an example of a chassis “tray” that I bought on </a:t>
            </a:r>
            <a:r>
              <a:rPr lang="en-US" sz="1400" dirty="0" err="1"/>
              <a:t>ebay</a:t>
            </a:r>
            <a:r>
              <a:rPr lang="en-US" sz="1400" dirty="0"/>
              <a:t>. It came out of a 747. You can see the wiring and clamps still there. We will replicate this connection for our show using a large ARINC600 connector, our own wire bundle connection, many connector types at the end of the wiring and J&amp;M clamps along the length of it.</a:t>
            </a:r>
          </a:p>
          <a:p>
            <a:r>
              <a:rPr lang="en-US" sz="1400" dirty="0"/>
              <a:t>We think we will make a “tree” for the connectors to be shown, which is the tall thing on the “Right Panel” image.</a:t>
            </a:r>
          </a:p>
        </p:txBody>
      </p:sp>
    </p:spTree>
    <p:extLst>
      <p:ext uri="{BB962C8B-B14F-4D97-AF65-F5344CB8AC3E}">
        <p14:creationId xmlns:p14="http://schemas.microsoft.com/office/powerpoint/2010/main" val="3005486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BF058-CE3C-F683-1AAA-CE639AF8F8E7}"/>
              </a:ext>
            </a:extLst>
          </p:cNvPr>
          <p:cNvPicPr>
            <a:picLocks noChangeAspect="1"/>
          </p:cNvPicPr>
          <p:nvPr/>
        </p:nvPicPr>
        <p:blipFill rotWithShape="1">
          <a:blip r:embed="rId2"/>
          <a:srcRect l="-665" t="8470" r="5711" b="21726"/>
          <a:stretch/>
        </p:blipFill>
        <p:spPr>
          <a:xfrm>
            <a:off x="7760175" y="1403385"/>
            <a:ext cx="3285973" cy="3220833"/>
          </a:xfrm>
          <a:prstGeom prst="rect">
            <a:avLst/>
          </a:prstGeom>
        </p:spPr>
      </p:pic>
      <p:pic>
        <p:nvPicPr>
          <p:cNvPr id="3" name="Picture 2">
            <a:extLst>
              <a:ext uri="{FF2B5EF4-FFF2-40B4-BE49-F238E27FC236}">
                <a16:creationId xmlns:a16="http://schemas.microsoft.com/office/drawing/2014/main" id="{142D2D0D-F36C-17AB-17E5-D9112824F5DE}"/>
              </a:ext>
            </a:extLst>
          </p:cNvPr>
          <p:cNvPicPr>
            <a:picLocks noChangeAspect="1"/>
          </p:cNvPicPr>
          <p:nvPr/>
        </p:nvPicPr>
        <p:blipFill rotWithShape="1">
          <a:blip r:embed="rId3"/>
          <a:srcRect l="6667" t="17008" r="6108" b="2130"/>
          <a:stretch/>
        </p:blipFill>
        <p:spPr>
          <a:xfrm>
            <a:off x="3373989" y="293391"/>
            <a:ext cx="4177512" cy="2904564"/>
          </a:xfrm>
          <a:prstGeom prst="rect">
            <a:avLst/>
          </a:prstGeom>
        </p:spPr>
      </p:pic>
      <p:grpSp>
        <p:nvGrpSpPr>
          <p:cNvPr id="7" name="Group 6">
            <a:extLst>
              <a:ext uri="{FF2B5EF4-FFF2-40B4-BE49-F238E27FC236}">
                <a16:creationId xmlns:a16="http://schemas.microsoft.com/office/drawing/2014/main" id="{842ECFB8-F643-09E0-DA35-F536F11E3462}"/>
              </a:ext>
            </a:extLst>
          </p:cNvPr>
          <p:cNvGrpSpPr/>
          <p:nvPr/>
        </p:nvGrpSpPr>
        <p:grpSpPr>
          <a:xfrm>
            <a:off x="530251" y="3429000"/>
            <a:ext cx="3594032" cy="2670223"/>
            <a:chOff x="530251" y="3429000"/>
            <a:chExt cx="3594032" cy="2670223"/>
          </a:xfrm>
        </p:grpSpPr>
        <p:pic>
          <p:nvPicPr>
            <p:cNvPr id="4" name="Picture 3">
              <a:extLst>
                <a:ext uri="{FF2B5EF4-FFF2-40B4-BE49-F238E27FC236}">
                  <a16:creationId xmlns:a16="http://schemas.microsoft.com/office/drawing/2014/main" id="{CC856C46-B9D0-4F21-85CA-873497320E9A}"/>
                </a:ext>
              </a:extLst>
            </p:cNvPr>
            <p:cNvPicPr>
              <a:picLocks noChangeAspect="1"/>
            </p:cNvPicPr>
            <p:nvPr/>
          </p:nvPicPr>
          <p:blipFill rotWithShape="1">
            <a:blip r:embed="rId4"/>
            <a:srcRect l="4739" t="7938" r="8127" b="5745"/>
            <a:stretch/>
          </p:blipFill>
          <p:spPr>
            <a:xfrm>
              <a:off x="530251" y="3429000"/>
              <a:ext cx="3594032" cy="2670223"/>
            </a:xfrm>
            <a:prstGeom prst="rect">
              <a:avLst/>
            </a:prstGeom>
          </p:spPr>
        </p:pic>
        <p:pic>
          <p:nvPicPr>
            <p:cNvPr id="6" name="Picture 5">
              <a:extLst>
                <a:ext uri="{FF2B5EF4-FFF2-40B4-BE49-F238E27FC236}">
                  <a16:creationId xmlns:a16="http://schemas.microsoft.com/office/drawing/2014/main" id="{27A30B27-2953-715B-C94A-AC78B65CAFC1}"/>
                </a:ext>
              </a:extLst>
            </p:cNvPr>
            <p:cNvPicPr>
              <a:picLocks noChangeAspect="1"/>
            </p:cNvPicPr>
            <p:nvPr/>
          </p:nvPicPr>
          <p:blipFill rotWithShape="1">
            <a:blip r:embed="rId5"/>
            <a:srcRect t="11167" r="13170" b="13505"/>
            <a:stretch/>
          </p:blipFill>
          <p:spPr>
            <a:xfrm rot="10800000">
              <a:off x="906100" y="3866436"/>
              <a:ext cx="2759335" cy="1795350"/>
            </a:xfrm>
            <a:prstGeom prst="rect">
              <a:avLst/>
            </a:prstGeom>
          </p:spPr>
        </p:pic>
      </p:grpSp>
      <p:sp>
        <p:nvSpPr>
          <p:cNvPr id="8" name="TextBox 7">
            <a:extLst>
              <a:ext uri="{FF2B5EF4-FFF2-40B4-BE49-F238E27FC236}">
                <a16:creationId xmlns:a16="http://schemas.microsoft.com/office/drawing/2014/main" id="{59AFCE9F-BE66-F1F6-A17E-D69148D1DA5E}"/>
              </a:ext>
            </a:extLst>
          </p:cNvPr>
          <p:cNvSpPr txBox="1"/>
          <p:nvPr/>
        </p:nvSpPr>
        <p:spPr>
          <a:xfrm>
            <a:off x="318304" y="293391"/>
            <a:ext cx="2928395" cy="3046988"/>
          </a:xfrm>
          <a:prstGeom prst="rect">
            <a:avLst/>
          </a:prstGeom>
          <a:noFill/>
        </p:spPr>
        <p:txBody>
          <a:bodyPr wrap="square" rtlCol="0">
            <a:spAutoFit/>
          </a:bodyPr>
          <a:lstStyle/>
          <a:p>
            <a:r>
              <a:rPr lang="en-US" sz="1600" dirty="0"/>
              <a:t>These are examples of some machined parts. The large metal box below will be mounted on the wall of the booth as if it is a TV, and then the LED J&amp;M display will also be installed on this box.</a:t>
            </a:r>
          </a:p>
          <a:p>
            <a:r>
              <a:rPr lang="en-US" sz="1600" dirty="0"/>
              <a:t>It is meant to show that we can make many types of chassis, from multiple panel boxes to one huge box like this (made from one piece of metal)</a:t>
            </a:r>
          </a:p>
        </p:txBody>
      </p:sp>
    </p:spTree>
    <p:extLst>
      <p:ext uri="{BB962C8B-B14F-4D97-AF65-F5344CB8AC3E}">
        <p14:creationId xmlns:p14="http://schemas.microsoft.com/office/powerpoint/2010/main" val="474691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AE85D6-ED0D-8A1D-F310-835892163B52}"/>
              </a:ext>
            </a:extLst>
          </p:cNvPr>
          <p:cNvPicPr>
            <a:picLocks noChangeAspect="1"/>
          </p:cNvPicPr>
          <p:nvPr/>
        </p:nvPicPr>
        <p:blipFill>
          <a:blip r:embed="rId2"/>
          <a:stretch>
            <a:fillRect/>
          </a:stretch>
        </p:blipFill>
        <p:spPr>
          <a:xfrm>
            <a:off x="2286000" y="1390650"/>
            <a:ext cx="7620000" cy="4076700"/>
          </a:xfrm>
          <a:prstGeom prst="rect">
            <a:avLst/>
          </a:prstGeom>
        </p:spPr>
      </p:pic>
    </p:spTree>
    <p:extLst>
      <p:ext uri="{BB962C8B-B14F-4D97-AF65-F5344CB8AC3E}">
        <p14:creationId xmlns:p14="http://schemas.microsoft.com/office/powerpoint/2010/main" val="249371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6CEDE-C477-4F1A-8B1A-BC9D351E81CA}"/>
              </a:ext>
            </a:extLst>
          </p:cNvPr>
          <p:cNvPicPr>
            <a:picLocks noChangeAspect="1"/>
          </p:cNvPicPr>
          <p:nvPr/>
        </p:nvPicPr>
        <p:blipFill>
          <a:blip r:embed="rId2"/>
          <a:stretch>
            <a:fillRect/>
          </a:stretch>
        </p:blipFill>
        <p:spPr>
          <a:xfrm>
            <a:off x="387064" y="551985"/>
            <a:ext cx="6031097" cy="4523323"/>
          </a:xfrm>
          <a:prstGeom prst="rect">
            <a:avLst/>
          </a:prstGeom>
        </p:spPr>
      </p:pic>
      <p:pic>
        <p:nvPicPr>
          <p:cNvPr id="5" name="Picture 4">
            <a:extLst>
              <a:ext uri="{FF2B5EF4-FFF2-40B4-BE49-F238E27FC236}">
                <a16:creationId xmlns:a16="http://schemas.microsoft.com/office/drawing/2014/main" id="{574831BE-F128-2E0F-C3B1-2C0FD0984584}"/>
              </a:ext>
            </a:extLst>
          </p:cNvPr>
          <p:cNvPicPr>
            <a:picLocks noChangeAspect="1"/>
          </p:cNvPicPr>
          <p:nvPr/>
        </p:nvPicPr>
        <p:blipFill>
          <a:blip r:embed="rId3"/>
          <a:stretch>
            <a:fillRect/>
          </a:stretch>
        </p:blipFill>
        <p:spPr>
          <a:xfrm>
            <a:off x="6514952" y="551985"/>
            <a:ext cx="5198628" cy="5202918"/>
          </a:xfrm>
          <a:prstGeom prst="rect">
            <a:avLst/>
          </a:prstGeom>
        </p:spPr>
      </p:pic>
      <p:sp>
        <p:nvSpPr>
          <p:cNvPr id="6" name="TextBox 5">
            <a:extLst>
              <a:ext uri="{FF2B5EF4-FFF2-40B4-BE49-F238E27FC236}">
                <a16:creationId xmlns:a16="http://schemas.microsoft.com/office/drawing/2014/main" id="{675AD901-3001-FB1B-2E98-1ECE1F85F3AA}"/>
              </a:ext>
            </a:extLst>
          </p:cNvPr>
          <p:cNvSpPr txBox="1"/>
          <p:nvPr/>
        </p:nvSpPr>
        <p:spPr>
          <a:xfrm>
            <a:off x="312516" y="5214395"/>
            <a:ext cx="6105645" cy="1323439"/>
          </a:xfrm>
          <a:prstGeom prst="rect">
            <a:avLst/>
          </a:prstGeom>
          <a:noFill/>
        </p:spPr>
        <p:txBody>
          <a:bodyPr wrap="square" rtlCol="0">
            <a:spAutoFit/>
          </a:bodyPr>
          <a:lstStyle/>
          <a:p>
            <a:r>
              <a:rPr lang="en-US" sz="1600" dirty="0"/>
              <a:t>I regularly get compliments on this display from random people at the shows. The illuminated shelves are custom modified (to be illuminated) by me and the large LED readout is meant to attract attention in our direction. There are small name badges on each shelf explaining very roughly what the shelf is about.</a:t>
            </a:r>
          </a:p>
        </p:txBody>
      </p:sp>
    </p:spTree>
    <p:extLst>
      <p:ext uri="{BB962C8B-B14F-4D97-AF65-F5344CB8AC3E}">
        <p14:creationId xmlns:p14="http://schemas.microsoft.com/office/powerpoint/2010/main" val="1741855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480</Words>
  <Application>Microsoft Macintosh PowerPoint</Application>
  <PresentationFormat>Widescreen</PresentationFormat>
  <Paragraphs>21</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Green</dc:creator>
  <cp:lastModifiedBy>A Green</cp:lastModifiedBy>
  <cp:revision>10</cp:revision>
  <dcterms:created xsi:type="dcterms:W3CDTF">2024-04-18T22:57:28Z</dcterms:created>
  <dcterms:modified xsi:type="dcterms:W3CDTF">2024-04-19T01:27:25Z</dcterms:modified>
</cp:coreProperties>
</file>